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7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8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9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0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1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2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13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charts/chart20.xml" ContentType="application/vnd.openxmlformats-officedocument.drawingml.chart+xml"/>
  <Override PartName="/ppt/drawings/drawing8.xml" ContentType="application/vnd.openxmlformats-officedocument.drawingml.chartshapes+xml"/>
  <Override PartName="/ppt/charts/chart21.xml" ContentType="application/vnd.openxmlformats-officedocument.drawingml.chart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9.xml" ContentType="application/vnd.openxmlformats-officedocument.drawingml.chartshapes+xml"/>
  <Override PartName="/ppt/charts/chart3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6.xml" ContentType="application/vnd.openxmlformats-officedocument.themeOverride+xml"/>
  <Override PartName="/ppt/charts/chart35.xml" ContentType="application/vnd.openxmlformats-officedocument.drawingml.chart+xml"/>
  <Override PartName="/ppt/theme/themeOverride7.xml" ContentType="application/vnd.openxmlformats-officedocument.themeOverride+xml"/>
  <Override PartName="/ppt/charts/chart3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7.xml" ContentType="application/vnd.openxmlformats-officedocument.drawingml.chart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934" r:id="rId3"/>
    <p:sldMasterId id="2147483978" r:id="rId4"/>
    <p:sldMasterId id="2147484022" r:id="rId5"/>
    <p:sldMasterId id="2147484066" r:id="rId6"/>
    <p:sldMasterId id="2147484110" r:id="rId7"/>
    <p:sldMasterId id="2147484132" r:id="rId8"/>
    <p:sldMasterId id="2147484220" r:id="rId9"/>
    <p:sldMasterId id="2147484330" r:id="rId10"/>
    <p:sldMasterId id="2147484352" r:id="rId11"/>
    <p:sldMasterId id="2147484616" r:id="rId12"/>
    <p:sldMasterId id="2147484682" r:id="rId13"/>
    <p:sldMasterId id="2147484726" r:id="rId14"/>
  </p:sldMasterIdLst>
  <p:notesMasterIdLst>
    <p:notesMasterId r:id="rId52"/>
  </p:notesMasterIdLst>
  <p:handoutMasterIdLst>
    <p:handoutMasterId r:id="rId53"/>
  </p:handoutMasterIdLst>
  <p:sldIdLst>
    <p:sldId id="479" r:id="rId15"/>
    <p:sldId id="384" r:id="rId16"/>
    <p:sldId id="385" r:id="rId17"/>
    <p:sldId id="474" r:id="rId18"/>
    <p:sldId id="2147196701" r:id="rId19"/>
    <p:sldId id="2147196699" r:id="rId20"/>
    <p:sldId id="469" r:id="rId21"/>
    <p:sldId id="482" r:id="rId22"/>
    <p:sldId id="435" r:id="rId23"/>
    <p:sldId id="436" r:id="rId24"/>
    <p:sldId id="363" r:id="rId25"/>
    <p:sldId id="438" r:id="rId26"/>
    <p:sldId id="462" r:id="rId27"/>
    <p:sldId id="453" r:id="rId28"/>
    <p:sldId id="461" r:id="rId29"/>
    <p:sldId id="344" r:id="rId30"/>
    <p:sldId id="445" r:id="rId31"/>
    <p:sldId id="468" r:id="rId32"/>
    <p:sldId id="345" r:id="rId33"/>
    <p:sldId id="378" r:id="rId34"/>
    <p:sldId id="348" r:id="rId35"/>
    <p:sldId id="364" r:id="rId36"/>
    <p:sldId id="471" r:id="rId37"/>
    <p:sldId id="455" r:id="rId38"/>
    <p:sldId id="392" r:id="rId39"/>
    <p:sldId id="481" r:id="rId40"/>
    <p:sldId id="458" r:id="rId41"/>
    <p:sldId id="337" r:id="rId42"/>
    <p:sldId id="459" r:id="rId43"/>
    <p:sldId id="347" r:id="rId44"/>
    <p:sldId id="374" r:id="rId45"/>
    <p:sldId id="360" r:id="rId46"/>
    <p:sldId id="449" r:id="rId47"/>
    <p:sldId id="426" r:id="rId48"/>
    <p:sldId id="358" r:id="rId49"/>
    <p:sldId id="457" r:id="rId50"/>
    <p:sldId id="308" r:id="rId51"/>
  </p:sldIdLst>
  <p:sldSz cx="9145588" cy="6859588"/>
  <p:notesSz cx="6797675" cy="9926638"/>
  <p:defaultTextStyle>
    <a:defPPr>
      <a:defRPr lang="nb-NO"/>
    </a:defPPr>
    <a:lvl1pPr marL="0" algn="l" defTabSz="9065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3288" algn="l" defTabSz="9065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6554" algn="l" defTabSz="9065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9842" algn="l" defTabSz="9065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3119" algn="l" defTabSz="9065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6398" algn="l" defTabSz="9065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9679" algn="l" defTabSz="9065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72960" algn="l" defTabSz="9065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26241" algn="l" defTabSz="9065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ølsnes Klas (Jæren Sparebank)" initials="SK(S" lastIdx="3" clrIdx="0">
    <p:extLst>
      <p:ext uri="{19B8F6BF-5375-455C-9EA6-DF929625EA0E}">
        <p15:presenceInfo xmlns:p15="http://schemas.microsoft.com/office/powerpoint/2012/main" userId="S::ks@jaerensparebank.no::1b290eb8-8219-42e5-9eb6-6a2265d612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2E7"/>
    <a:srgbClr val="84BD00"/>
    <a:srgbClr val="253746"/>
    <a:srgbClr val="004F59"/>
    <a:srgbClr val="B7DEE8"/>
    <a:srgbClr val="BEB8B4"/>
    <a:srgbClr val="5B5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3092BE-AEA0-495E-AAAC-B75FEBFC35EB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3092BE-AEA0-495E-AAAC-B75FEBFC35EB}" styleName="Eika tabell">
    <a:wholeTbl>
      <a:tcTxStyle>
        <a:srgbClr val="004F59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700" cmpd="sng">
              <a:solidFill>
                <a:schemeClr val="lt2"/>
              </a:solidFill>
            </a:ln>
          </a:bottom>
          <a:insideH>
            <a:ln w="12700" cmpd="sng">
              <a:solidFill>
                <a:schemeClr val="lt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stil 1 -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1" autoAdjust="0"/>
    <p:restoredTop sz="94660"/>
  </p:normalViewPr>
  <p:slideViewPr>
    <p:cSldViewPr>
      <p:cViewPr varScale="1">
        <p:scale>
          <a:sx n="108" d="100"/>
          <a:sy n="108" d="100"/>
        </p:scale>
        <p:origin x="2040" y="102"/>
      </p:cViewPr>
      <p:guideLst>
        <p:guide orient="horz" pos="2161"/>
        <p:guide pos="288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Eikanett.eika.no\Bank\PI3290\Common\Regnskap\Regnskap\2021\09%20SEPTEMBER\20210930_Rentemargin_Nibor.xlsx" TargetMode="External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9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6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7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8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63792715496899"/>
          <c:y val="3.5084405998654887E-2"/>
          <c:w val="0.85542323864131353"/>
          <c:h val="0.848711872392214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F4661"/>
            </a:solidFill>
            <a:ln>
              <a:noFill/>
            </a:ln>
            <a:effectLst/>
          </c:spPr>
          <c:invertIfNegative val="0"/>
          <c:cat>
            <c:strRef>
              <c:f>VERDIER!$B$2:$B$21</c:f>
              <c:strCache>
                <c:ptCount val="20"/>
                <c:pt idx="0">
                  <c:v>MING</c:v>
                </c:pt>
                <c:pt idx="1">
                  <c:v>SVEG</c:v>
                </c:pt>
                <c:pt idx="2">
                  <c:v>SPOL</c:v>
                </c:pt>
                <c:pt idx="3">
                  <c:v>NONG</c:v>
                </c:pt>
                <c:pt idx="4">
                  <c:v>SOR</c:v>
                </c:pt>
                <c:pt idx="5">
                  <c:v>SBVG</c:v>
                </c:pt>
                <c:pt idx="6">
                  <c:v>MORG</c:v>
                </c:pt>
                <c:pt idx="7">
                  <c:v>SPOG</c:v>
                </c:pt>
                <c:pt idx="8">
                  <c:v>RING</c:v>
                </c:pt>
                <c:pt idx="9">
                  <c:v>SOAG</c:v>
                </c:pt>
                <c:pt idx="10">
                  <c:v>HELG</c:v>
                </c:pt>
                <c:pt idx="11">
                  <c:v>SNOR</c:v>
                </c:pt>
                <c:pt idx="12">
                  <c:v>SADG</c:v>
                </c:pt>
                <c:pt idx="13">
                  <c:v>TOTG</c:v>
                </c:pt>
                <c:pt idx="14">
                  <c:v>JAREN</c:v>
                </c:pt>
                <c:pt idx="15">
                  <c:v>SKUE</c:v>
                </c:pt>
                <c:pt idx="16">
                  <c:v>AURG</c:v>
                </c:pt>
                <c:pt idx="17">
                  <c:v>MELG</c:v>
                </c:pt>
                <c:pt idx="18">
                  <c:v>SOGN</c:v>
                </c:pt>
                <c:pt idx="19">
                  <c:v>HSPG</c:v>
                </c:pt>
              </c:strCache>
            </c:strRef>
          </c:cat>
          <c:val>
            <c:numRef>
              <c:f>VERDIER!$G$2:$G$21</c:f>
              <c:numCache>
                <c:formatCode>_-* #,##0_-;\-* #,##0_-;_-* "-"??_-;_-@_-</c:formatCode>
                <c:ptCount val="20"/>
                <c:pt idx="0">
                  <c:v>236.012</c:v>
                </c:pt>
                <c:pt idx="1">
                  <c:v>221.28200000000001</c:v>
                </c:pt>
                <c:pt idx="2">
                  <c:v>193.964</c:v>
                </c:pt>
                <c:pt idx="3">
                  <c:v>155.44300000000001</c:v>
                </c:pt>
                <c:pt idx="4">
                  <c:v>142.126</c:v>
                </c:pt>
                <c:pt idx="5">
                  <c:v>94.95342500000001</c:v>
                </c:pt>
                <c:pt idx="6">
                  <c:v>79.486000000000004</c:v>
                </c:pt>
                <c:pt idx="7">
                  <c:v>44.069699999999997</c:v>
                </c:pt>
                <c:pt idx="8">
                  <c:v>37.332000000000001</c:v>
                </c:pt>
                <c:pt idx="9">
                  <c:v>36.290999999999997</c:v>
                </c:pt>
                <c:pt idx="10">
                  <c:v>33.207000000000001</c:v>
                </c:pt>
                <c:pt idx="11">
                  <c:v>30.857199000000001</c:v>
                </c:pt>
                <c:pt idx="12">
                  <c:v>29.235211</c:v>
                </c:pt>
                <c:pt idx="13">
                  <c:v>22.541395999999999</c:v>
                </c:pt>
                <c:pt idx="14">
                  <c:v>20.417048999999999</c:v>
                </c:pt>
                <c:pt idx="15">
                  <c:v>16.574052999999999</c:v>
                </c:pt>
                <c:pt idx="16">
                  <c:v>13.618620999999999</c:v>
                </c:pt>
                <c:pt idx="17">
                  <c:v>11.421807000000001</c:v>
                </c:pt>
                <c:pt idx="18">
                  <c:v>8.1592000000000002</c:v>
                </c:pt>
                <c:pt idx="19">
                  <c:v>7.8581440000000002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A-4D5D-B2DF-129E7CDD2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770281576"/>
        <c:axId val="770281904"/>
      </c:barChart>
      <c:catAx>
        <c:axId val="770281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70281904"/>
        <c:crosses val="autoZero"/>
        <c:auto val="1"/>
        <c:lblAlgn val="ctr"/>
        <c:lblOffset val="100"/>
        <c:noMultiLvlLbl val="0"/>
      </c:catAx>
      <c:valAx>
        <c:axId val="770281904"/>
        <c:scaling>
          <c:orientation val="minMax"/>
          <c:max val="2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70281576"/>
        <c:crosses val="autoZero"/>
        <c:crossBetween val="between"/>
        <c:majorUnit val="20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err="1"/>
              <a:t>Renteutvikling</a:t>
            </a:r>
            <a:endParaRPr lang="en-US" sz="20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Nibor (v.a)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'Ark1'!$A$62:$A$73</c:f>
              <c:strCache>
                <c:ptCount val="12"/>
                <c:pt idx="0">
                  <c:v>Okt</c:v>
                </c:pt>
                <c:pt idx="1">
                  <c:v>Nov</c:v>
                </c:pt>
                <c:pt idx="2">
                  <c:v>Des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Mai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'Ark1'!$B$62:$B$73</c:f>
              <c:numCache>
                <c:formatCode>General</c:formatCode>
                <c:ptCount val="12"/>
                <c:pt idx="0">
                  <c:v>0.32</c:v>
                </c:pt>
                <c:pt idx="1">
                  <c:v>0.41</c:v>
                </c:pt>
                <c:pt idx="2">
                  <c:v>0.42</c:v>
                </c:pt>
                <c:pt idx="3">
                  <c:v>0.49</c:v>
                </c:pt>
                <c:pt idx="4">
                  <c:v>0.45</c:v>
                </c:pt>
                <c:pt idx="5">
                  <c:v>0.42</c:v>
                </c:pt>
                <c:pt idx="6">
                  <c:v>0.33</c:v>
                </c:pt>
                <c:pt idx="7">
                  <c:v>0.26</c:v>
                </c:pt>
                <c:pt idx="8">
                  <c:v>0.21</c:v>
                </c:pt>
                <c:pt idx="9">
                  <c:v>0.26</c:v>
                </c:pt>
                <c:pt idx="10">
                  <c:v>0.37</c:v>
                </c:pt>
                <c:pt idx="1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67-4D77-8649-1CBBA7EC9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4799176"/>
        <c:axId val="574799568"/>
      </c:barChart>
      <c:lineChart>
        <c:grouping val="standard"/>
        <c:varyColors val="0"/>
        <c:ser>
          <c:idx val="1"/>
          <c:order val="1"/>
          <c:tx>
            <c:strRef>
              <c:f>'Ark1'!$C$1</c:f>
              <c:strCache>
                <c:ptCount val="1"/>
                <c:pt idx="0">
                  <c:v>Styring (h.a)</c:v>
                </c:pt>
              </c:strCache>
            </c:strRef>
          </c:tx>
          <c:marker>
            <c:symbol val="none"/>
          </c:marker>
          <c:cat>
            <c:strRef>
              <c:f>'Ark1'!$A$62:$A$73</c:f>
              <c:strCache>
                <c:ptCount val="12"/>
                <c:pt idx="0">
                  <c:v>Okt</c:v>
                </c:pt>
                <c:pt idx="1">
                  <c:v>Nov</c:v>
                </c:pt>
                <c:pt idx="2">
                  <c:v>Des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Mai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'Ark1'!$C$62:$C$73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67-4D77-8649-1CBBA7EC9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8215280"/>
        <c:axId val="758214952"/>
      </c:lineChart>
      <c:catAx>
        <c:axId val="574799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800" baseline="0"/>
            </a:pPr>
            <a:endParaRPr lang="nb-NO"/>
          </a:p>
        </c:txPr>
        <c:crossAx val="574799568"/>
        <c:crossesAt val="0"/>
        <c:auto val="1"/>
        <c:lblAlgn val="ctr"/>
        <c:lblOffset val="100"/>
        <c:noMultiLvlLbl val="0"/>
      </c:catAx>
      <c:valAx>
        <c:axId val="574799568"/>
        <c:scaling>
          <c:orientation val="minMax"/>
          <c:max val="0.60000000000000009"/>
          <c:min val="0"/>
        </c:scaling>
        <c:delete val="0"/>
        <c:axPos val="l"/>
        <c:majorGridlines/>
        <c:numFmt formatCode="0.0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aseline="0"/>
            </a:pPr>
            <a:endParaRPr lang="nb-NO"/>
          </a:p>
        </c:txPr>
        <c:crossAx val="574799176"/>
        <c:crosses val="autoZero"/>
        <c:crossBetween val="between"/>
        <c:majorUnit val="5.000000000000001E-2"/>
        <c:minorUnit val="1.0000000000000002E-2"/>
      </c:valAx>
      <c:valAx>
        <c:axId val="758214952"/>
        <c:scaling>
          <c:orientation val="minMax"/>
          <c:max val="0.25"/>
          <c:min val="-5.000000000000001E-2"/>
        </c:scaling>
        <c:delete val="0"/>
        <c:axPos val="r"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Lucida Sans" panose="020B0602030504020204" pitchFamily="34" charset="0"/>
              </a:defRPr>
            </a:pPr>
            <a:endParaRPr lang="nb-NO"/>
          </a:p>
        </c:txPr>
        <c:crossAx val="758215280"/>
        <c:crosses val="max"/>
        <c:crossBetween val="between"/>
      </c:valAx>
      <c:catAx>
        <c:axId val="758215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8214952"/>
        <c:crosses val="autoZero"/>
        <c:auto val="1"/>
        <c:lblAlgn val="ctr"/>
        <c:lblOffset val="100"/>
        <c:noMultiLvlLbl val="0"/>
      </c:cat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legend>
      <c:legendPos val="b"/>
      <c:overlay val="0"/>
      <c:txPr>
        <a:bodyPr/>
        <a:lstStyle/>
        <a:p>
          <a:pPr>
            <a:defRPr sz="1200" baseline="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err="1"/>
              <a:t>Netto</a:t>
            </a:r>
            <a:r>
              <a:rPr lang="en-US" sz="2000" dirty="0"/>
              <a:t> </a:t>
            </a:r>
            <a:r>
              <a:rPr lang="en-US" sz="2000" baseline="0" dirty="0"/>
              <a:t>renter</a:t>
            </a:r>
            <a:endParaRPr lang="en-US" sz="20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Beløp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FD4-40D0-B2DB-FCC58A030AC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FD4-40D0-B2DB-FCC58A030AC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FD4-40D0-B2DB-FCC58A030AC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FD4-40D0-B2DB-FCC58A030AC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D4-40D0-B2DB-FCC58A030AC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FD4-40D0-B2DB-FCC58A030AC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FD4-40D0-B2DB-FCC58A030AC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FD4-40D0-B2DB-FCC58A030AC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FD4-40D0-B2DB-FCC58A030AC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FD4-40D0-B2DB-FCC58A030AC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FD4-40D0-B2DB-FCC58A030AC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5FD4-40D0-B2DB-FCC58A030ACC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FD4-40D0-B2DB-FCC58A030ACC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5FD4-40D0-B2DB-FCC58A030AC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5FD4-40D0-B2DB-FCC58A030ACC}"/>
              </c:ext>
            </c:extLst>
          </c:dPt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'Ark1'!$A$16:$A$20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'Ark1'!$B$16:$B$20</c:f>
              <c:numCache>
                <c:formatCode>0.0</c:formatCode>
                <c:ptCount val="5"/>
                <c:pt idx="0">
                  <c:v>52.9</c:v>
                </c:pt>
                <c:pt idx="1">
                  <c:v>54.8</c:v>
                </c:pt>
                <c:pt idx="2">
                  <c:v>53.9</c:v>
                </c:pt>
                <c:pt idx="3">
                  <c:v>54.6</c:v>
                </c:pt>
                <c:pt idx="4">
                  <c:v>56.4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FD4-40D0-B2DB-FCC58A030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74791728"/>
        <c:axId val="574792120"/>
      </c:barChart>
      <c:lineChart>
        <c:grouping val="standard"/>
        <c:varyColors val="0"/>
        <c:ser>
          <c:idx val="1"/>
          <c:order val="1"/>
          <c:tx>
            <c:strRef>
              <c:f>'Ark1'!$C$1</c:f>
              <c:strCache>
                <c:ptCount val="1"/>
                <c:pt idx="0">
                  <c:v>Kolonne1</c:v>
                </c:pt>
              </c:strCache>
            </c:strRef>
          </c:tx>
          <c:marker>
            <c:symbol val="none"/>
          </c:marker>
          <c:cat>
            <c:strRef>
              <c:f>'Ark1'!$A$16:$A$20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'Ark1'!$C$16:$C$20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5FD4-40D0-B2DB-FCC58A030ACC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Margin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'Ark1'!$A$16:$A$20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'Ark1'!$D$16:$D$20</c:f>
              <c:numCache>
                <c:formatCode>General</c:formatCode>
                <c:ptCount val="5"/>
                <c:pt idx="0">
                  <c:v>1.41</c:v>
                </c:pt>
                <c:pt idx="1">
                  <c:v>1.45</c:v>
                </c:pt>
                <c:pt idx="2">
                  <c:v>1.43</c:v>
                </c:pt>
                <c:pt idx="3">
                  <c:v>1.41</c:v>
                </c:pt>
                <c:pt idx="4">
                  <c:v>1.41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5FD4-40D0-B2DB-FCC58A030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4792904"/>
        <c:axId val="574792512"/>
      </c:lineChart>
      <c:catAx>
        <c:axId val="574791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nb-NO"/>
          </a:p>
        </c:txPr>
        <c:crossAx val="574792120"/>
        <c:crosses val="autoZero"/>
        <c:auto val="1"/>
        <c:lblAlgn val="ctr"/>
        <c:lblOffset val="100"/>
        <c:noMultiLvlLbl val="0"/>
      </c:catAx>
      <c:valAx>
        <c:axId val="574792120"/>
        <c:scaling>
          <c:orientation val="minMax"/>
          <c:max val="60"/>
          <c:min val="30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aseline="0"/>
            </a:pPr>
            <a:endParaRPr lang="nb-NO"/>
          </a:p>
        </c:txPr>
        <c:crossAx val="574791728"/>
        <c:crosses val="autoZero"/>
        <c:crossBetween val="between"/>
        <c:majorUnit val="5"/>
      </c:valAx>
      <c:valAx>
        <c:axId val="574792512"/>
        <c:scaling>
          <c:orientation val="minMax"/>
          <c:max val="1.5"/>
          <c:min val="1.2"/>
        </c:scaling>
        <c:delete val="0"/>
        <c:axPos val="r"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nb-NO"/>
          </a:p>
        </c:txPr>
        <c:crossAx val="574792904"/>
        <c:crosses val="max"/>
        <c:crossBetween val="between"/>
        <c:majorUnit val="5.000000000000001E-2"/>
      </c:valAx>
      <c:catAx>
        <c:axId val="574792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4792512"/>
        <c:crosses val="autoZero"/>
        <c:auto val="1"/>
        <c:lblAlgn val="ctr"/>
        <c:lblOffset val="100"/>
        <c:noMultiLvlLbl val="0"/>
      </c:cat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legend>
      <c:legendPos val="b"/>
      <c:legendEntry>
        <c:idx val="1"/>
        <c:delete val="1"/>
      </c:legendEntry>
      <c:overlay val="0"/>
      <c:txPr>
        <a:bodyPr/>
        <a:lstStyle/>
        <a:p>
          <a:pPr>
            <a:defRPr sz="1200" baseline="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Landbruk</c:v>
          </c:tx>
          <c:spPr>
            <a:ln w="38100">
              <a:solidFill>
                <a:srgbClr val="63B1BC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2C-4FCF-B291-E9791379B0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65-46F3-B175-34CE12AF017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2C-4FCF-B291-E9791379B06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65-46F3-B175-34CE12AF017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2C-4FCF-B291-E9791379B06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65-46F3-B175-34CE12AF017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2C-4FCF-B291-E9791379B06B}"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Utlån!$P$3:$AA$3</c:f>
              <c:numCache>
                <c:formatCode>mmm\-yy</c:formatCode>
                <c:ptCount val="12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</c:numCache>
            </c:numRef>
          </c:cat>
          <c:val>
            <c:numRef>
              <c:f>Utlån!$P$19:$AA$19</c:f>
              <c:numCache>
                <c:formatCode>0.00%</c:formatCode>
                <c:ptCount val="12"/>
                <c:pt idx="0">
                  <c:v>2.6634765380692704E-2</c:v>
                </c:pt>
                <c:pt idx="1">
                  <c:v>2.5709698669339941E-2</c:v>
                </c:pt>
                <c:pt idx="2">
                  <c:v>2.5385698556222542E-2</c:v>
                </c:pt>
                <c:pt idx="3">
                  <c:v>2.4676607521766009E-2</c:v>
                </c:pt>
                <c:pt idx="4">
                  <c:v>2.490260546235621E-2</c:v>
                </c:pt>
                <c:pt idx="5">
                  <c:v>2.4516687938460072E-2</c:v>
                </c:pt>
                <c:pt idx="6">
                  <c:v>2.5971777944678018E-2</c:v>
                </c:pt>
                <c:pt idx="7">
                  <c:v>2.6194269394384444E-2</c:v>
                </c:pt>
                <c:pt idx="8">
                  <c:v>2.7366259359120983E-2</c:v>
                </c:pt>
                <c:pt idx="9">
                  <c:v>2.6597694230655201E-2</c:v>
                </c:pt>
                <c:pt idx="10">
                  <c:v>2.5184094907104874E-2</c:v>
                </c:pt>
                <c:pt idx="11">
                  <c:v>2.3934315287411204E-2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2C-4FCF-B291-E9791379B06B}"/>
            </c:ext>
          </c:extLst>
        </c:ser>
        <c:ser>
          <c:idx val="1"/>
          <c:order val="1"/>
          <c:tx>
            <c:v>Annen næring</c:v>
          </c:tx>
          <c:spPr>
            <a:ln w="38100">
              <a:solidFill>
                <a:srgbClr val="DF4661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A2C-4FCF-B291-E9791379B0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65-46F3-B175-34CE12AF017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A2C-4FCF-B291-E9791379B06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65-46F3-B175-34CE12AF017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A2C-4FCF-B291-E9791379B06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65-46F3-B175-34CE12AF017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A2C-4FCF-B291-E9791379B06B}"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Utlån!$P$3:$AA$3</c:f>
              <c:numCache>
                <c:formatCode>mmm\-yy</c:formatCode>
                <c:ptCount val="12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</c:numCache>
            </c:numRef>
          </c:cat>
          <c:val>
            <c:numRef>
              <c:f>Utlån!$P$23:$AA$23</c:f>
              <c:numCache>
                <c:formatCode>0.00%</c:formatCode>
                <c:ptCount val="12"/>
                <c:pt idx="0">
                  <c:v>2.8646379091847807E-2</c:v>
                </c:pt>
                <c:pt idx="1">
                  <c:v>2.8636316423994126E-2</c:v>
                </c:pt>
                <c:pt idx="2">
                  <c:v>2.8248344583310988E-2</c:v>
                </c:pt>
                <c:pt idx="3">
                  <c:v>2.7683347270917653E-2</c:v>
                </c:pt>
                <c:pt idx="4">
                  <c:v>2.8260538229342512E-2</c:v>
                </c:pt>
                <c:pt idx="5">
                  <c:v>2.8451136609028566E-2</c:v>
                </c:pt>
                <c:pt idx="6">
                  <c:v>2.8426663461233098E-2</c:v>
                </c:pt>
                <c:pt idx="7">
                  <c:v>2.8519651161926559E-2</c:v>
                </c:pt>
                <c:pt idx="8">
                  <c:v>2.8843001802534948E-2</c:v>
                </c:pt>
                <c:pt idx="9">
                  <c:v>2.7901351569806176E-2</c:v>
                </c:pt>
                <c:pt idx="10">
                  <c:v>2.7639207856714414E-2</c:v>
                </c:pt>
                <c:pt idx="11">
                  <c:v>2.7310895377781405E-2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2C-4FCF-B291-E9791379B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139896"/>
        <c:axId val="102136760"/>
      </c:lineChart>
      <c:dateAx>
        <c:axId val="1021398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nb-NO"/>
          </a:p>
        </c:txPr>
        <c:crossAx val="102136760"/>
        <c:crosses val="autoZero"/>
        <c:auto val="1"/>
        <c:lblOffset val="100"/>
        <c:baseTimeUnit val="months"/>
      </c:dateAx>
      <c:valAx>
        <c:axId val="102136760"/>
        <c:scaling>
          <c:orientation val="minMax"/>
          <c:max val="2.9000000000000005E-2"/>
          <c:min val="2.3000000000000007E-2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nb-NO"/>
          </a:p>
        </c:txPr>
        <c:crossAx val="102139896"/>
        <c:crosses val="autoZero"/>
        <c:crossBetween val="between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legend>
      <c:legendPos val="b"/>
      <c:overlay val="0"/>
    </c:legend>
    <c:plotVisOnly val="1"/>
    <c:dispBlanksAs val="gap"/>
    <c:showDLblsOverMax val="0"/>
  </c:chart>
  <c:spPr>
    <a:ln w="15875"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Person</c:v>
          </c:tx>
          <c:spPr>
            <a:ln w="38100">
              <a:solidFill>
                <a:srgbClr val="63B1BC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A9-4B60-9896-F79348D7DA4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A9-4B60-9896-F79348D7DA4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7A9-4B60-9896-F79348D7DA4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7A9-4B60-9896-F79348D7DA4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7A9-4B60-9896-F79348D7DA4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7A9-4B60-9896-F79348D7DA4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7A9-4B60-9896-F79348D7DA4E}"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Utlån!$P$3:$AA$3</c:f>
              <c:numCache>
                <c:formatCode>mmm\-yy</c:formatCode>
                <c:ptCount val="12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</c:numCache>
            </c:numRef>
          </c:cat>
          <c:val>
            <c:numRef>
              <c:f>Utlån!$P$10:$AA$10</c:f>
              <c:numCache>
                <c:formatCode>0.00%</c:formatCode>
                <c:ptCount val="12"/>
                <c:pt idx="0">
                  <c:v>1.8230959494219216E-2</c:v>
                </c:pt>
                <c:pt idx="1">
                  <c:v>1.7156869355754972E-2</c:v>
                </c:pt>
                <c:pt idx="2">
                  <c:v>1.7074492076312016E-2</c:v>
                </c:pt>
                <c:pt idx="3">
                  <c:v>1.6114230750317222E-2</c:v>
                </c:pt>
                <c:pt idx="4">
                  <c:v>1.6521346489513356E-2</c:v>
                </c:pt>
                <c:pt idx="5">
                  <c:v>1.674364509732372E-2</c:v>
                </c:pt>
                <c:pt idx="6">
                  <c:v>1.7467142811886511E-2</c:v>
                </c:pt>
                <c:pt idx="7">
                  <c:v>1.8355436530021581E-2</c:v>
                </c:pt>
                <c:pt idx="8">
                  <c:v>1.8539059213713065E-2</c:v>
                </c:pt>
                <c:pt idx="9">
                  <c:v>1.7557290827250951E-2</c:v>
                </c:pt>
                <c:pt idx="10">
                  <c:v>1.6983921228509273E-2</c:v>
                </c:pt>
                <c:pt idx="11">
                  <c:v>1.5290888228068752E-2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A9-4B60-9896-F79348D7DA4E}"/>
            </c:ext>
          </c:extLst>
        </c:ser>
        <c:ser>
          <c:idx val="1"/>
          <c:order val="1"/>
          <c:tx>
            <c:v>Bedrift</c:v>
          </c:tx>
          <c:spPr>
            <a:ln w="38100">
              <a:solidFill>
                <a:srgbClr val="DF4661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A9-4B60-9896-F79348D7DA4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A9-4B60-9896-F79348D7DA4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A9-4B60-9896-F79348D7DA4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A9-4B60-9896-F79348D7DA4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7A9-4B60-9896-F79348D7DA4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A9-4B60-9896-F79348D7DA4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A9-4B60-9896-F79348D7DA4E}"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Utlån!$P$3:$AA$3</c:f>
              <c:numCache>
                <c:formatCode>mmm\-yy</c:formatCode>
                <c:ptCount val="12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</c:numCache>
            </c:numRef>
          </c:cat>
          <c:val>
            <c:numRef>
              <c:f>Utlån!$P$15:$AA$15</c:f>
              <c:numCache>
                <c:formatCode>0.00%</c:formatCode>
                <c:ptCount val="12"/>
                <c:pt idx="0">
                  <c:v>2.7526873516836026E-2</c:v>
                </c:pt>
                <c:pt idx="1">
                  <c:v>2.7017441367407861E-2</c:v>
                </c:pt>
                <c:pt idx="2">
                  <c:v>2.6677788263767044E-2</c:v>
                </c:pt>
                <c:pt idx="3">
                  <c:v>2.6039780214815886E-2</c:v>
                </c:pt>
                <c:pt idx="4">
                  <c:v>2.6427208442948512E-2</c:v>
                </c:pt>
                <c:pt idx="5">
                  <c:v>2.6325628004655939E-2</c:v>
                </c:pt>
                <c:pt idx="6">
                  <c:v>2.7104930840825058E-2</c:v>
                </c:pt>
                <c:pt idx="7">
                  <c:v>2.7264677555099551E-2</c:v>
                </c:pt>
                <c:pt idx="8">
                  <c:v>2.8046496956699318E-2</c:v>
                </c:pt>
                <c:pt idx="9">
                  <c:v>2.7192558871736706E-2</c:v>
                </c:pt>
                <c:pt idx="10">
                  <c:v>2.6303732624952343E-2</c:v>
                </c:pt>
                <c:pt idx="11">
                  <c:v>2.5494555911368261E-2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A9-4B60-9896-F79348D7DA4E}"/>
            </c:ext>
          </c:extLst>
        </c:ser>
        <c:ser>
          <c:idx val="2"/>
          <c:order val="2"/>
          <c:tx>
            <c:v>Person inkl. EBK</c:v>
          </c:tx>
          <c:spPr>
            <a:ln w="38100"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7A9-4B60-9896-F79348D7DA4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7A9-4B60-9896-F79348D7DA4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7A9-4B60-9896-F79348D7DA4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7A9-4B60-9896-F79348D7DA4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7A9-4B60-9896-F79348D7DA4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7A9-4B60-9896-F79348D7DA4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7A9-4B60-9896-F79348D7DA4E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Utlån!$P$3:$AA$3</c:f>
              <c:numCache>
                <c:formatCode>mmm\-yy</c:formatCode>
                <c:ptCount val="12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</c:numCache>
            </c:numRef>
          </c:cat>
          <c:val>
            <c:numRef>
              <c:f>Utlån!$P$11:$AA$11</c:f>
              <c:numCache>
                <c:formatCode>0.00%</c:formatCode>
                <c:ptCount val="12"/>
                <c:pt idx="0">
                  <c:v>1.7115517256471646E-2</c:v>
                </c:pt>
                <c:pt idx="1">
                  <c:v>1.6113722223648954E-2</c:v>
                </c:pt>
                <c:pt idx="2">
                  <c:v>1.598668071174111E-2</c:v>
                </c:pt>
                <c:pt idx="3">
                  <c:v>1.5099901182572581E-2</c:v>
                </c:pt>
                <c:pt idx="4">
                  <c:v>1.5478262571901207E-2</c:v>
                </c:pt>
                <c:pt idx="5">
                  <c:v>1.5713166467202208E-2</c:v>
                </c:pt>
                <c:pt idx="6">
                  <c:v>1.6490968478267337E-2</c:v>
                </c:pt>
                <c:pt idx="7">
                  <c:v>1.7268695731889282E-2</c:v>
                </c:pt>
                <c:pt idx="8">
                  <c:v>1.7552727016626569E-2</c:v>
                </c:pt>
                <c:pt idx="9">
                  <c:v>1.6735701237738019E-2</c:v>
                </c:pt>
                <c:pt idx="10">
                  <c:v>1.5961817956560966E-2</c:v>
                </c:pt>
                <c:pt idx="11">
                  <c:v>1.4388974116617813E-2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A9-4B60-9896-F79348D7D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135976"/>
        <c:axId val="102137152"/>
      </c:lineChart>
      <c:dateAx>
        <c:axId val="1021359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nb-NO"/>
          </a:p>
        </c:txPr>
        <c:crossAx val="102137152"/>
        <c:crosses val="autoZero"/>
        <c:auto val="1"/>
        <c:lblOffset val="100"/>
        <c:baseTimeUnit val="months"/>
      </c:dateAx>
      <c:valAx>
        <c:axId val="102137152"/>
        <c:scaling>
          <c:orientation val="minMax"/>
          <c:max val="2.9000000000000005E-2"/>
          <c:min val="1.3000000000000003E-2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nb-NO"/>
          </a:p>
        </c:txPr>
        <c:crossAx val="102135976"/>
        <c:crosses val="autoZero"/>
        <c:crossBetween val="between"/>
        <c:majorUnit val="2.0000000000000005E-3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legend>
      <c:legendPos val="b"/>
      <c:overlay val="0"/>
    </c:legend>
    <c:plotVisOnly val="1"/>
    <c:dispBlanksAs val="gap"/>
    <c:showDLblsOverMax val="0"/>
  </c:chart>
  <c:spPr>
    <a:ln w="15875"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9014257217847766E-2"/>
          <c:y val="3.4831434306005868E-2"/>
          <c:w val="0.93492217434692404"/>
          <c:h val="0.75931746001916822"/>
        </c:manualLayout>
      </c:layout>
      <c:lineChart>
        <c:grouping val="standard"/>
        <c:varyColors val="0"/>
        <c:ser>
          <c:idx val="0"/>
          <c:order val="0"/>
          <c:tx>
            <c:v>Person</c:v>
          </c:tx>
          <c:spPr>
            <a:ln w="38100">
              <a:solidFill>
                <a:srgbClr val="63B1BC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0BD-48D6-A371-33D60D53949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B1-4D87-A992-393FE8E879B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0BD-48D6-A371-33D60D53949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B1-4D87-A992-393FE8E879B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0BD-48D6-A371-33D60D53949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B1-4D87-A992-393FE8E879B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0BD-48D6-A371-33D60D53949E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Innskudd!$K$3:$V$3</c:f>
              <c:numCache>
                <c:formatCode>mmm\-yy</c:formatCode>
                <c:ptCount val="12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</c:numCache>
            </c:numRef>
          </c:cat>
          <c:val>
            <c:numRef>
              <c:f>Innskudd!$K$7:$V$7</c:f>
              <c:numCache>
                <c:formatCode>0.00%</c:formatCode>
                <c:ptCount val="12"/>
                <c:pt idx="0">
                  <c:v>-2.046175729077723E-3</c:v>
                </c:pt>
                <c:pt idx="1">
                  <c:v>-9.2186897887168613E-4</c:v>
                </c:pt>
                <c:pt idx="2">
                  <c:v>-7.6640233019366864E-4</c:v>
                </c:pt>
                <c:pt idx="3">
                  <c:v>2.806946537407904E-5</c:v>
                </c:pt>
                <c:pt idx="4">
                  <c:v>1.9613410366632958E-6</c:v>
                </c:pt>
                <c:pt idx="5">
                  <c:v>-1.1673137076219364E-4</c:v>
                </c:pt>
                <c:pt idx="6">
                  <c:v>-8.7926095526578941E-4</c:v>
                </c:pt>
                <c:pt idx="7">
                  <c:v>-1.5466831759669473E-3</c:v>
                </c:pt>
                <c:pt idx="8">
                  <c:v>-1.9878414591058889E-3</c:v>
                </c:pt>
                <c:pt idx="9">
                  <c:v>-1.3003126733258387E-3</c:v>
                </c:pt>
                <c:pt idx="10">
                  <c:v>-2.1110650005380562E-4</c:v>
                </c:pt>
                <c:pt idx="11">
                  <c:v>1.0413895893518479E-3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BD-48D6-A371-33D60D53949E}"/>
            </c:ext>
          </c:extLst>
        </c:ser>
        <c:ser>
          <c:idx val="1"/>
          <c:order val="1"/>
          <c:tx>
            <c:v>Bedrift</c:v>
          </c:tx>
          <c:spPr>
            <a:ln w="38100">
              <a:solidFill>
                <a:srgbClr val="DF4661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BD-48D6-A371-33D60D53949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B1-4D87-A992-393FE8E879B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BD-48D6-A371-33D60D53949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B1-4D87-A992-393FE8E879B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BD-48D6-A371-33D60D53949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B1-4D87-A992-393FE8E879B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BD-48D6-A371-33D60D53949E}"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Innskudd!$K$3:$V$3</c:f>
              <c:numCache>
                <c:formatCode>mmm\-yy</c:formatCode>
                <c:ptCount val="12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</c:numCache>
            </c:numRef>
          </c:cat>
          <c:val>
            <c:numRef>
              <c:f>Innskudd!$K$11:$V$11</c:f>
              <c:numCache>
                <c:formatCode>0.00%</c:formatCode>
                <c:ptCount val="12"/>
                <c:pt idx="0">
                  <c:v>-8.3260322191152205E-4</c:v>
                </c:pt>
                <c:pt idx="1">
                  <c:v>-9.6468194778592288E-5</c:v>
                </c:pt>
                <c:pt idx="2">
                  <c:v>7.4260597261163741E-5</c:v>
                </c:pt>
                <c:pt idx="3">
                  <c:v>5.4032338637758671E-4</c:v>
                </c:pt>
                <c:pt idx="4">
                  <c:v>3.5338339335210574E-4</c:v>
                </c:pt>
                <c:pt idx="5">
                  <c:v>2.4472698210225262E-4</c:v>
                </c:pt>
                <c:pt idx="6">
                  <c:v>-2.6853232496168748E-4</c:v>
                </c:pt>
                <c:pt idx="7">
                  <c:v>-6.8018452375783215E-4</c:v>
                </c:pt>
                <c:pt idx="8">
                  <c:v>-1.1047699693073911E-3</c:v>
                </c:pt>
                <c:pt idx="9">
                  <c:v>-6.5208733246101096E-4</c:v>
                </c:pt>
                <c:pt idx="10">
                  <c:v>1.5407414564850902E-4</c:v>
                </c:pt>
                <c:pt idx="11">
                  <c:v>1.1846612263738164E-3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BD-48D6-A371-33D60D539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135976"/>
        <c:axId val="102137152"/>
      </c:lineChart>
      <c:dateAx>
        <c:axId val="1021359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/>
          <a:lstStyle/>
          <a:p>
            <a:pPr>
              <a:defRPr sz="1100"/>
            </a:pPr>
            <a:endParaRPr lang="nb-NO"/>
          </a:p>
        </c:txPr>
        <c:crossAx val="102137152"/>
        <c:crosses val="autoZero"/>
        <c:auto val="1"/>
        <c:lblOffset val="100"/>
        <c:baseTimeUnit val="months"/>
      </c:dateAx>
      <c:valAx>
        <c:axId val="102137152"/>
        <c:scaling>
          <c:orientation val="minMax"/>
          <c:max val="1.5000000000000005E-3"/>
          <c:min val="-2.5000000000000005E-3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nb-NO"/>
          </a:p>
        </c:txPr>
        <c:crossAx val="102135976"/>
        <c:crosses val="autoZero"/>
        <c:crossBetween val="between"/>
        <c:majorUnit val="5.0000000000000012E-4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legend>
      <c:legendPos val="b"/>
      <c:overlay val="0"/>
    </c:legend>
    <c:plotVisOnly val="1"/>
    <c:dispBlanksAs val="gap"/>
    <c:showDLblsOverMax val="0"/>
  </c:chart>
  <c:spPr>
    <a:ln w="15875"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Landbruk</c:v>
          </c:tx>
          <c:spPr>
            <a:ln w="38100">
              <a:solidFill>
                <a:srgbClr val="63B1BC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E22-42AF-9571-B97C68073C2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69-47C5-AE65-EAD3581B516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E22-42AF-9571-B97C68073C2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69-47C5-AE65-EAD3581B516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E22-42AF-9571-B97C68073C2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69-47C5-AE65-EAD3581B516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69-47C5-AE65-EAD3581B516C}"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Innskudd!$K$3:$V$3</c:f>
              <c:numCache>
                <c:formatCode>mmm\-yy</c:formatCode>
                <c:ptCount val="12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</c:numCache>
            </c:numRef>
          </c:cat>
          <c:val>
            <c:numRef>
              <c:f>Innskudd!$K$15:$V$15</c:f>
              <c:numCache>
                <c:formatCode>0.00%</c:formatCode>
                <c:ptCount val="12"/>
                <c:pt idx="0">
                  <c:v>-4.275544237417315E-4</c:v>
                </c:pt>
                <c:pt idx="1">
                  <c:v>3.8289186616577604E-4</c:v>
                </c:pt>
                <c:pt idx="2">
                  <c:v>7.1561767704710283E-4</c:v>
                </c:pt>
                <c:pt idx="3">
                  <c:v>1.4286439600861619E-3</c:v>
                </c:pt>
                <c:pt idx="4">
                  <c:v>1.5814367104182371E-3</c:v>
                </c:pt>
                <c:pt idx="5">
                  <c:v>1.680965105582112E-3</c:v>
                </c:pt>
                <c:pt idx="6">
                  <c:v>7.2749118971443625E-4</c:v>
                </c:pt>
                <c:pt idx="7">
                  <c:v>1.5567612922137448E-4</c:v>
                </c:pt>
                <c:pt idx="8">
                  <c:v>-2.5150679578453666E-4</c:v>
                </c:pt>
                <c:pt idx="9">
                  <c:v>6.1746049160364995E-4</c:v>
                </c:pt>
                <c:pt idx="10">
                  <c:v>1.5693299660195208E-3</c:v>
                </c:pt>
                <c:pt idx="11">
                  <c:v>2.8143122890629366E-3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22-42AF-9571-B97C68073C2C}"/>
            </c:ext>
          </c:extLst>
        </c:ser>
        <c:ser>
          <c:idx val="1"/>
          <c:order val="1"/>
          <c:tx>
            <c:v>Annen næring</c:v>
          </c:tx>
          <c:spPr>
            <a:ln w="28575">
              <a:solidFill>
                <a:srgbClr val="DF4661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22-42AF-9571-B97C68073C2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69-47C5-AE65-EAD3581B516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22-42AF-9571-B97C68073C2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69-47C5-AE65-EAD3581B516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22-42AF-9571-B97C68073C2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69-47C5-AE65-EAD3581B516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22-42AF-9571-B97C68073C2C}"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Innskudd!$K$3:$V$3</c:f>
              <c:numCache>
                <c:formatCode>mmm\-yy</c:formatCode>
                <c:ptCount val="12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</c:numCache>
            </c:numRef>
          </c:cat>
          <c:val>
            <c:numRef>
              <c:f>Innskudd!$K$19:$V$19</c:f>
              <c:numCache>
                <c:formatCode>0.00%</c:formatCode>
                <c:ptCount val="12"/>
                <c:pt idx="0">
                  <c:v>-8.994099718523693E-4</c:v>
                </c:pt>
                <c:pt idx="1">
                  <c:v>-1.7492732915190632E-4</c:v>
                </c:pt>
                <c:pt idx="2">
                  <c:v>-2.7088665639933562E-5</c:v>
                </c:pt>
                <c:pt idx="3">
                  <c:v>3.9883307225788232E-4</c:v>
                </c:pt>
                <c:pt idx="4">
                  <c:v>1.3132809392966266E-4</c:v>
                </c:pt>
                <c:pt idx="5">
                  <c:v>-3.945875970757292E-5</c:v>
                </c:pt>
                <c:pt idx="6">
                  <c:v>-4.5125514711039051E-4</c:v>
                </c:pt>
                <c:pt idx="7">
                  <c:v>-8.2806653595194702E-4</c:v>
                </c:pt>
                <c:pt idx="8">
                  <c:v>-1.264384392678656E-3</c:v>
                </c:pt>
                <c:pt idx="9">
                  <c:v>-8.8512112495435502E-4</c:v>
                </c:pt>
                <c:pt idx="10">
                  <c:v>-9.7130788629191424E-5</c:v>
                </c:pt>
                <c:pt idx="11">
                  <c:v>8.8960878091795797E-4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22-42AF-9571-B97C68073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139896"/>
        <c:axId val="102136760"/>
      </c:lineChart>
      <c:dateAx>
        <c:axId val="1021398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/>
          <a:lstStyle/>
          <a:p>
            <a:pPr>
              <a:defRPr sz="1100"/>
            </a:pPr>
            <a:endParaRPr lang="nb-NO"/>
          </a:p>
        </c:txPr>
        <c:crossAx val="102136760"/>
        <c:crosses val="autoZero"/>
        <c:auto val="1"/>
        <c:lblOffset val="100"/>
        <c:baseTimeUnit val="months"/>
      </c:dateAx>
      <c:valAx>
        <c:axId val="102136760"/>
        <c:scaling>
          <c:orientation val="minMax"/>
          <c:max val="3.0000000000000009E-3"/>
          <c:min val="-2.0000000000000005E-3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nb-NO"/>
          </a:p>
        </c:txPr>
        <c:crossAx val="102139896"/>
        <c:crosses val="autoZero"/>
        <c:crossBetween val="between"/>
        <c:majorUnit val="5.0000000000000012E-4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legend>
      <c:legendPos val="b"/>
      <c:overlay val="0"/>
    </c:legend>
    <c:plotVisOnly val="1"/>
    <c:dispBlanksAs val="gap"/>
    <c:showDLblsOverMax val="0"/>
  </c:chart>
  <c:spPr>
    <a:ln w="15875"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err="1"/>
              <a:t>Netto</a:t>
            </a:r>
            <a:r>
              <a:rPr lang="en-US" sz="2000" dirty="0"/>
              <a:t> </a:t>
            </a:r>
            <a:r>
              <a:rPr lang="en-US" sz="2000" dirty="0" err="1"/>
              <a:t>provisjoner</a:t>
            </a:r>
            <a:endParaRPr lang="en-US" sz="20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927384076990376"/>
          <c:y val="0.16005199504995796"/>
          <c:w val="0.83695511545905243"/>
          <c:h val="0.76508297638707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13E-48AF-BEB6-4ECEB7363D6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13E-48AF-BEB6-4ECEB7363D6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13E-48AF-BEB6-4ECEB7363D6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13E-48AF-BEB6-4ECEB7363D6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3E-48AF-BEB6-4ECEB7363D6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13E-48AF-BEB6-4ECEB7363D6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13E-48AF-BEB6-4ECEB7363D6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13E-48AF-BEB6-4ECEB7363D6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13E-48AF-BEB6-4ECEB7363D6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13E-48AF-BEB6-4ECEB7363D6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13E-48AF-BEB6-4ECEB7363D6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513E-48AF-BEB6-4ECEB7363D6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13E-48AF-BEB6-4ECEB7363D6D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513E-48AF-BEB6-4ECEB7363D6D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513E-48AF-BEB6-4ECEB7363D6D}"/>
              </c:ext>
            </c:extLst>
          </c:dPt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'Ark1'!$A$16:$A$20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'Ark1'!$B$16:$B$20</c:f>
              <c:numCache>
                <c:formatCode>0.0</c:formatCode>
                <c:ptCount val="5"/>
                <c:pt idx="0">
                  <c:v>21.1</c:v>
                </c:pt>
                <c:pt idx="1">
                  <c:v>23.9</c:v>
                </c:pt>
                <c:pt idx="2">
                  <c:v>21.1</c:v>
                </c:pt>
                <c:pt idx="3">
                  <c:v>21.5</c:v>
                </c:pt>
                <c:pt idx="4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13E-48AF-BEB6-4ECEB7363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4749784"/>
        <c:axId val="574742728"/>
      </c:barChart>
      <c:catAx>
        <c:axId val="574749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nb-NO"/>
          </a:p>
        </c:txPr>
        <c:crossAx val="574742728"/>
        <c:crosses val="autoZero"/>
        <c:auto val="1"/>
        <c:lblAlgn val="ctr"/>
        <c:lblOffset val="100"/>
        <c:noMultiLvlLbl val="0"/>
      </c:catAx>
      <c:valAx>
        <c:axId val="574742728"/>
        <c:scaling>
          <c:orientation val="minMax"/>
          <c:max val="26"/>
          <c:min val="10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nb-NO"/>
          </a:p>
        </c:txPr>
        <c:crossAx val="574749784"/>
        <c:crosses val="autoZero"/>
        <c:crossBetween val="between"/>
        <c:majorUnit val="2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Provisjoner EBK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Provisjon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3D4-473F-B9E4-B2F551435F6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3D4-473F-B9E4-B2F551435F6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3D4-473F-B9E4-B2F551435F6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3D4-473F-B9E4-B2F551435F6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3D4-473F-B9E4-B2F551435F6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3D4-473F-B9E4-B2F551435F6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3D4-473F-B9E4-B2F551435F6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3D4-473F-B9E4-B2F551435F6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3D4-473F-B9E4-B2F551435F6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73D4-473F-B9E4-B2F551435F6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73D4-473F-B9E4-B2F551435F6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73D4-473F-B9E4-B2F551435F6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73D4-473F-B9E4-B2F551435F6D}"/>
              </c:ext>
            </c:extLst>
          </c:dPt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'Ark1'!$A$16:$A$20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'Ark1'!$B$16:$B$20</c:f>
              <c:numCache>
                <c:formatCode>0.0</c:formatCode>
                <c:ptCount val="5"/>
                <c:pt idx="0">
                  <c:v>9.9</c:v>
                </c:pt>
                <c:pt idx="1">
                  <c:v>10.61</c:v>
                </c:pt>
                <c:pt idx="2">
                  <c:v>10</c:v>
                </c:pt>
                <c:pt idx="3">
                  <c:v>9.5</c:v>
                </c:pt>
                <c:pt idx="4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3D4-473F-B9E4-B2F551435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4741552"/>
        <c:axId val="574747432"/>
      </c:barChart>
      <c:valAx>
        <c:axId val="574747432"/>
        <c:scaling>
          <c:orientation val="minMax"/>
          <c:max val="12"/>
          <c:min val="6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nb-NO"/>
          </a:p>
        </c:txPr>
        <c:crossAx val="574741552"/>
        <c:crosses val="autoZero"/>
        <c:crossBetween val="between"/>
        <c:majorUnit val="1"/>
      </c:valAx>
      <c:catAx>
        <c:axId val="574741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nb-NO"/>
          </a:p>
        </c:txPr>
        <c:crossAx val="574747432"/>
        <c:crosses val="autoZero"/>
        <c:auto val="1"/>
        <c:lblAlgn val="ctr"/>
        <c:lblOffset val="100"/>
        <c:noMultiLvlLbl val="0"/>
      </c:cat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397447616240131E-2"/>
          <c:y val="3.9250092331933481E-2"/>
          <c:w val="0.92216302568742037"/>
          <c:h val="0.823880671519833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EBK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baseline="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'Ark1'!$B$24:$B$28</c:f>
              <c:numCache>
                <c:formatCode>#,##0.0</c:formatCode>
                <c:ptCount val="5"/>
                <c:pt idx="0">
                  <c:v>9.92</c:v>
                </c:pt>
                <c:pt idx="1">
                  <c:v>10.6</c:v>
                </c:pt>
                <c:pt idx="2">
                  <c:v>10</c:v>
                </c:pt>
                <c:pt idx="3">
                  <c:v>9.5</c:v>
                </c:pt>
                <c:pt idx="4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54-405A-9F37-9E9F23AFEC2C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Betaling/kort</c:v>
                </c:pt>
              </c:strCache>
            </c:strRef>
          </c:tx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4,9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654-405A-9F37-9E9F23AFEC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baseline="0"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'Ark1'!$C$24:$C$28</c:f>
              <c:numCache>
                <c:formatCode>#,##0.0</c:formatCode>
                <c:ptCount val="5"/>
                <c:pt idx="0">
                  <c:v>3.55</c:v>
                </c:pt>
                <c:pt idx="1">
                  <c:v>3.3</c:v>
                </c:pt>
                <c:pt idx="2">
                  <c:v>3.2</c:v>
                </c:pt>
                <c:pt idx="3">
                  <c:v>4.5999999999999996</c:v>
                </c:pt>
                <c:pt idx="4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54-405A-9F37-9E9F23AFEC2C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Forsikring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baseline="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'Ark1'!$D$24:$D$28</c:f>
              <c:numCache>
                <c:formatCode>#,##0.0</c:formatCode>
                <c:ptCount val="5"/>
                <c:pt idx="0">
                  <c:v>3.68</c:v>
                </c:pt>
                <c:pt idx="1">
                  <c:v>4.8</c:v>
                </c:pt>
                <c:pt idx="2">
                  <c:v>3.9</c:v>
                </c:pt>
                <c:pt idx="3">
                  <c:v>4</c:v>
                </c:pt>
                <c:pt idx="4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54-405A-9F37-9E9F23AFEC2C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Sparing</c:v>
                </c:pt>
              </c:strCache>
            </c:strRef>
          </c:tx>
          <c:spPr>
            <a:solidFill>
              <a:srgbClr val="84BD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baseline="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'Ark1'!$E$24:$E$28</c:f>
              <c:numCache>
                <c:formatCode>#,##0.0</c:formatCode>
                <c:ptCount val="5"/>
                <c:pt idx="0">
                  <c:v>1.55</c:v>
                </c:pt>
                <c:pt idx="1">
                  <c:v>1.9</c:v>
                </c:pt>
                <c:pt idx="2">
                  <c:v>2</c:v>
                </c:pt>
                <c:pt idx="3">
                  <c:v>2.2999999999999998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54-405A-9F37-9E9F23AFEC2C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Garantier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baseline="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'Ark1'!$F$24:$F$28</c:f>
              <c:numCache>
                <c:formatCode>#,##0.0</c:formatCode>
                <c:ptCount val="5"/>
                <c:pt idx="0">
                  <c:v>0.5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54-405A-9F37-9E9F23AFEC2C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Annet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baseline="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'Ark1'!$G$24:$G$28</c:f>
              <c:numCache>
                <c:formatCode>#,##0.0</c:formatCode>
                <c:ptCount val="5"/>
                <c:pt idx="0">
                  <c:v>3.85</c:v>
                </c:pt>
                <c:pt idx="1">
                  <c:v>4.8</c:v>
                </c:pt>
                <c:pt idx="2">
                  <c:v>3.165</c:v>
                </c:pt>
                <c:pt idx="3">
                  <c:v>2.2000000000000002</c:v>
                </c:pt>
                <c:pt idx="4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54-405A-9F37-9E9F23AFE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4752920"/>
        <c:axId val="574751352"/>
      </c:barChart>
      <c:lineChart>
        <c:grouping val="standard"/>
        <c:varyColors val="0"/>
        <c:ser>
          <c:idx val="6"/>
          <c:order val="6"/>
          <c:tx>
            <c:strRef>
              <c:f>'Ark1'!$H$1</c:f>
              <c:strCache>
                <c:ptCount val="1"/>
                <c:pt idx="0">
                  <c:v>Samlet</c:v>
                </c:pt>
              </c:strCache>
            </c:strRef>
          </c:tx>
          <c:marker>
            <c:symbol val="square"/>
            <c:size val="5"/>
            <c:spPr>
              <a:solidFill>
                <a:schemeClr val="accent3"/>
              </a:solidFill>
            </c:spPr>
          </c:marker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800" b="1" baseline="0"/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'Ark1'!$H$24:$H$28</c:f>
              <c:numCache>
                <c:formatCode>#,##0.0</c:formatCode>
                <c:ptCount val="5"/>
                <c:pt idx="0">
                  <c:v>23.05</c:v>
                </c:pt>
                <c:pt idx="1">
                  <c:v>26</c:v>
                </c:pt>
                <c:pt idx="2">
                  <c:v>22.864999999999998</c:v>
                </c:pt>
                <c:pt idx="3">
                  <c:v>23.200000000000003</c:v>
                </c:pt>
                <c:pt idx="4">
                  <c:v>25.799999999999997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654-405A-9F37-9E9F23AFE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4752920"/>
        <c:axId val="574751352"/>
      </c:lineChart>
      <c:catAx>
        <c:axId val="574752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nb-NO"/>
          </a:p>
        </c:txPr>
        <c:crossAx val="574751352"/>
        <c:crosses val="autoZero"/>
        <c:auto val="1"/>
        <c:lblAlgn val="ctr"/>
        <c:lblOffset val="100"/>
        <c:noMultiLvlLbl val="0"/>
      </c:catAx>
      <c:valAx>
        <c:axId val="574751352"/>
        <c:scaling>
          <c:orientation val="minMax"/>
          <c:max val="27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aseline="0"/>
            </a:pPr>
            <a:endParaRPr lang="nb-NO"/>
          </a:p>
        </c:txPr>
        <c:crossAx val="574752920"/>
        <c:crosses val="autoZero"/>
        <c:crossBetween val="between"/>
        <c:majorUnit val="3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legend>
      <c:legendPos val="b"/>
      <c:overlay val="0"/>
      <c:txPr>
        <a:bodyPr/>
        <a:lstStyle/>
        <a:p>
          <a:pPr>
            <a:defRPr sz="1000" baseline="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Kostnader</a:t>
            </a:r>
            <a:r>
              <a:rPr lang="en-US" sz="1600" baseline="0" dirty="0"/>
              <a:t> </a:t>
            </a:r>
            <a:r>
              <a:rPr lang="en-US" sz="1600" dirty="0"/>
              <a:t>og </a:t>
            </a:r>
            <a:r>
              <a:rPr lang="en-US" sz="1600" baseline="0" dirty="0"/>
              <a:t>K/I</a:t>
            </a:r>
            <a:endParaRPr lang="en-US" sz="16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Beløp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86D-411D-B395-C36BDD6B014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86D-411D-B395-C36BDD6B014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86D-411D-B395-C36BDD6B014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86D-411D-B395-C36BDD6B014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6D-411D-B395-C36BDD6B014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86D-411D-B395-C36BDD6B014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86D-411D-B395-C36BDD6B014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6D-411D-B395-C36BDD6B014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86D-411D-B395-C36BDD6B014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6D-411D-B395-C36BDD6B014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86D-411D-B395-C36BDD6B014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586D-411D-B395-C36BDD6B014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86D-411D-B395-C36BDD6B014D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586D-411D-B395-C36BDD6B014D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586D-411D-B395-C36BDD6B014D}"/>
              </c:ext>
            </c:extLst>
          </c:dPt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'Ark1'!$A$16:$A$20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'Ark1'!$B$16:$B$20</c:f>
              <c:numCache>
                <c:formatCode>0.0</c:formatCode>
                <c:ptCount val="5"/>
                <c:pt idx="0">
                  <c:v>35.99</c:v>
                </c:pt>
                <c:pt idx="1">
                  <c:v>68.599999999999994</c:v>
                </c:pt>
                <c:pt idx="2">
                  <c:v>40.9</c:v>
                </c:pt>
                <c:pt idx="3">
                  <c:v>39.5</c:v>
                </c:pt>
                <c:pt idx="4">
                  <c:v>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86D-411D-B395-C36BDD6B0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74743904"/>
        <c:axId val="574743120"/>
      </c:barChart>
      <c:lineChart>
        <c:grouping val="standard"/>
        <c:varyColors val="0"/>
        <c:ser>
          <c:idx val="1"/>
          <c:order val="1"/>
          <c:tx>
            <c:strRef>
              <c:f>'Ark1'!$C$1</c:f>
              <c:strCache>
                <c:ptCount val="1"/>
                <c:pt idx="0">
                  <c:v>K/I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numFmt formatCode="0%" sourceLinked="0"/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'Ark1'!$A$16:$A$20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'Ark1'!$C$16:$C$20</c:f>
              <c:numCache>
                <c:formatCode>0.0\ %</c:formatCode>
                <c:ptCount val="5"/>
                <c:pt idx="0">
                  <c:v>0.47299999999999998</c:v>
                </c:pt>
                <c:pt idx="1">
                  <c:v>0.82499999999999996</c:v>
                </c:pt>
                <c:pt idx="2">
                  <c:v>0.53400000000000003</c:v>
                </c:pt>
                <c:pt idx="3">
                  <c:v>0.38300000000000001</c:v>
                </c:pt>
                <c:pt idx="4">
                  <c:v>0.503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586D-411D-B395-C36BDD6B0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4751744"/>
        <c:axId val="574750568"/>
      </c:lineChart>
      <c:catAx>
        <c:axId val="574743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nb-NO"/>
          </a:p>
        </c:txPr>
        <c:crossAx val="574743120"/>
        <c:crosses val="autoZero"/>
        <c:auto val="1"/>
        <c:lblAlgn val="ctr"/>
        <c:lblOffset val="100"/>
        <c:noMultiLvlLbl val="0"/>
      </c:catAx>
      <c:valAx>
        <c:axId val="574743120"/>
        <c:scaling>
          <c:orientation val="minMax"/>
          <c:max val="70"/>
          <c:min val="0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aseline="0"/>
            </a:pPr>
            <a:endParaRPr lang="nb-NO"/>
          </a:p>
        </c:txPr>
        <c:crossAx val="574743904"/>
        <c:crosses val="autoZero"/>
        <c:crossBetween val="between"/>
        <c:majorUnit val="10"/>
      </c:valAx>
      <c:valAx>
        <c:axId val="574750568"/>
        <c:scaling>
          <c:orientation val="minMax"/>
          <c:max val="1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nb-NO"/>
          </a:p>
        </c:txPr>
        <c:crossAx val="574751744"/>
        <c:crosses val="max"/>
        <c:crossBetween val="between"/>
        <c:majorUnit val="0.2"/>
      </c:valAx>
      <c:catAx>
        <c:axId val="574751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4750568"/>
        <c:crossesAt val="0"/>
        <c:auto val="1"/>
        <c:lblAlgn val="ctr"/>
        <c:lblOffset val="100"/>
        <c:noMultiLvlLbl val="0"/>
      </c:cat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legend>
      <c:legendPos val="b"/>
      <c:overlay val="0"/>
      <c:txPr>
        <a:bodyPr/>
        <a:lstStyle/>
        <a:p>
          <a:pPr>
            <a:defRPr sz="1200" baseline="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52491665507379E-2"/>
          <c:y val="2.1253088338663823E-2"/>
          <c:w val="0.92441495207687141"/>
          <c:h val="0.83974779378992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30.09.2020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422-4BF8-B019-490C12CFE5C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422-4BF8-B019-490C12CFE5C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422-4BF8-B019-490C12CFE5C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422-4BF8-B019-490C12CFE5C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422-4BF8-B019-490C12CFE5C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4422-4BF8-B019-490C12CFE5C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422-4BF8-B019-490C12CFE5C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422-4BF8-B019-490C12CFE5C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422-4BF8-B019-490C12CFE5C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4422-4BF8-B019-490C12CFE5C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4422-4BF8-B019-490C12CFE5C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422-4BF8-B019-490C12CFE5C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94690E6-6946-4532-8842-6B3E0792770A}" type="VALUE">
                      <a:rPr lang="en-US" smtClean="0"/>
                      <a:pPr/>
                      <a:t>[VERDI]</a:t>
                    </a:fld>
                    <a:endParaRPr lang="nb-N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422-4BF8-B019-490C12CFE5C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E288BD0-4DB0-435C-BC1D-D535DC87D015}" type="VALUE">
                      <a:rPr lang="en-US" smtClean="0"/>
                      <a:pPr/>
                      <a:t>[VERDI]</a:t>
                    </a:fld>
                    <a:endParaRPr lang="nb-N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22-4BF8-B019-490C12CFE5C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4BC91D0-069F-4EEA-B37F-3B0DE8005761}" type="VALUE">
                      <a:rPr lang="en-US" smtClean="0"/>
                      <a:pPr/>
                      <a:t>[VERDI]</a:t>
                    </a:fld>
                    <a:endParaRPr lang="nb-N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4422-4BF8-B019-490C12CFE5C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4566DBA-1741-4250-BA3C-C929114AE4C6}" type="VALUE">
                      <a:rPr lang="en-US" smtClean="0"/>
                      <a:pPr/>
                      <a:t>[VERDI]</a:t>
                    </a:fld>
                    <a:endParaRPr lang="nb-N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422-4BF8-B019-490C12CFE5C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6D81A07-BD80-4E90-A4E1-1FA116F38599}" type="VALUE">
                      <a:rPr lang="en-US" smtClean="0"/>
                      <a:pPr/>
                      <a:t>[VERDI]</a:t>
                    </a:fld>
                    <a:endParaRPr lang="nb-N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422-4BF8-B019-490C12CFE5C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0288D7C-8AFF-48D7-AD3D-3C17DE14977C}" type="VALUE">
                      <a:rPr lang="en-US" smtClean="0"/>
                      <a:pPr/>
                      <a:t>[VERDI]</a:t>
                    </a:fld>
                    <a:endParaRPr lang="nb-N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422-4BF8-B019-490C12CFE5CE}"/>
                </c:ext>
              </c:extLst>
            </c:dLbl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800" b="1" baseline="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Netto renter % FVK</c:v>
                </c:pt>
                <c:pt idx="1">
                  <c:v>Netto provisjoner % FVK</c:v>
                </c:pt>
                <c:pt idx="2">
                  <c:v>Driftskostnader % FVK</c:v>
                </c:pt>
                <c:pt idx="3">
                  <c:v>Tapsavsetn % brt utlån</c:v>
                </c:pt>
                <c:pt idx="4">
                  <c:v>Kjernedrift % RVB</c:v>
                </c:pt>
                <c:pt idx="5">
                  <c:v>Resultat % FVK</c:v>
                </c:pt>
              </c:strCache>
            </c:strRef>
          </c:cat>
          <c:val>
            <c:numRef>
              <c:f>'Ark1'!$B$2:$B$7</c:f>
              <c:numCache>
                <c:formatCode>0.00</c:formatCode>
                <c:ptCount val="6"/>
                <c:pt idx="0">
                  <c:v>1.47</c:v>
                </c:pt>
                <c:pt idx="1">
                  <c:v>0.51</c:v>
                </c:pt>
                <c:pt idx="2">
                  <c:v>1.02</c:v>
                </c:pt>
                <c:pt idx="3">
                  <c:v>0.09</c:v>
                </c:pt>
                <c:pt idx="4">
                  <c:v>1.69</c:v>
                </c:pt>
                <c:pt idx="5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422-4BF8-B019-490C12CFE5CE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30.09.2021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5103B6D0-742B-4CFC-B868-BA6732EE2BFB}" type="VALUE">
                      <a:rPr lang="en-US" smtClean="0"/>
                      <a:pPr/>
                      <a:t>[VERDI]</a:t>
                    </a:fld>
                    <a:endParaRPr lang="nb-N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4422-4BF8-B019-490C12CFE5C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7DE9456-FEBD-42B0-8E86-1A6F8157BBDF}" type="VALUE">
                      <a:rPr lang="en-US" smtClean="0"/>
                      <a:pPr/>
                      <a:t>[VERDI]</a:t>
                    </a:fld>
                    <a:endParaRPr lang="nb-N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4422-4BF8-B019-490C12CFE5C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5C92BC-C63A-491E-88F5-CE37DC7EC36C}" type="VALUE">
                      <a:rPr lang="en-US" smtClean="0"/>
                      <a:pPr/>
                      <a:t>[VERDI]</a:t>
                    </a:fld>
                    <a:r>
                      <a:rPr lang="en-US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4422-4BF8-B019-490C12CFE5C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560F356-494E-4A5C-B927-EAB57E96C16B}" type="VALUE">
                      <a:rPr lang="en-US" smtClean="0"/>
                      <a:pPr/>
                      <a:t>[VERDI]</a:t>
                    </a:fld>
                    <a:endParaRPr lang="nb-N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4422-4BF8-B019-490C12CFE5C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4C5B047-62AE-455F-BEB8-AB5316F9F70A}" type="VALUE">
                      <a:rPr lang="en-US" smtClean="0"/>
                      <a:pPr/>
                      <a:t>[VERDI]</a:t>
                    </a:fld>
                    <a:endParaRPr lang="nb-N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4422-4BF8-B019-490C12CFE5C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2B59974-0AF5-4C48-A0C6-DD8B854DC605}" type="VALUE">
                      <a:rPr lang="en-US" smtClean="0"/>
                      <a:pPr/>
                      <a:t>[VERDI]</a:t>
                    </a:fld>
                    <a:endParaRPr lang="nb-N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4422-4BF8-B019-490C12CFE5CE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'Ark1'!$A$2:$A$7</c:f>
              <c:strCache>
                <c:ptCount val="6"/>
                <c:pt idx="0">
                  <c:v>Netto renter % FVK</c:v>
                </c:pt>
                <c:pt idx="1">
                  <c:v>Netto provisjoner % FVK</c:v>
                </c:pt>
                <c:pt idx="2">
                  <c:v>Driftskostnader % FVK</c:v>
                </c:pt>
                <c:pt idx="3">
                  <c:v>Tapsavsetn % brt utlån</c:v>
                </c:pt>
                <c:pt idx="4">
                  <c:v>Kjernedrift % RVB</c:v>
                </c:pt>
                <c:pt idx="5">
                  <c:v>Resultat % FVK</c:v>
                </c:pt>
              </c:strCache>
            </c:strRef>
          </c:cat>
          <c:val>
            <c:numRef>
              <c:f>'Ark1'!$C$2:$C$7</c:f>
              <c:numCache>
                <c:formatCode>0.00</c:formatCode>
                <c:ptCount val="6"/>
                <c:pt idx="0">
                  <c:v>1.42</c:v>
                </c:pt>
                <c:pt idx="1">
                  <c:v>0.56999999999999995</c:v>
                </c:pt>
                <c:pt idx="2">
                  <c:v>1.04</c:v>
                </c:pt>
                <c:pt idx="3">
                  <c:v>-0.03</c:v>
                </c:pt>
                <c:pt idx="4">
                  <c:v>2.0499999999999998</c:v>
                </c:pt>
                <c:pt idx="5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422-4BF8-B019-490C12CFE5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74777616"/>
        <c:axId val="574783104"/>
      </c:barChart>
      <c:catAx>
        <c:axId val="574777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800" baseline="0"/>
            </a:pPr>
            <a:endParaRPr lang="nb-NO"/>
          </a:p>
        </c:txPr>
        <c:crossAx val="574783104"/>
        <c:crosses val="autoZero"/>
        <c:auto val="1"/>
        <c:lblAlgn val="ctr"/>
        <c:lblOffset val="100"/>
        <c:noMultiLvlLbl val="0"/>
      </c:catAx>
      <c:valAx>
        <c:axId val="574783104"/>
        <c:scaling>
          <c:orientation val="minMax"/>
          <c:max val="2.2000000000000002"/>
          <c:min val="-0.2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.00" sourceLinked="0"/>
        <c:majorTickMark val="none"/>
        <c:minorTickMark val="none"/>
        <c:tickLblPos val="nextTo"/>
        <c:txPr>
          <a:bodyPr/>
          <a:lstStyle/>
          <a:p>
            <a:pPr>
              <a:defRPr sz="800" baseline="0"/>
            </a:pPr>
            <a:endParaRPr lang="nb-NO"/>
          </a:p>
        </c:txPr>
        <c:crossAx val="574777616"/>
        <c:crosses val="autoZero"/>
        <c:crossBetween val="between"/>
        <c:majorUnit val="0.2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legend>
      <c:legendPos val="b"/>
      <c:overlay val="0"/>
      <c:txPr>
        <a:bodyPr/>
        <a:lstStyle/>
        <a:p>
          <a:pPr>
            <a:defRPr sz="800" baseline="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Kostnader </a:t>
            </a:r>
            <a:r>
              <a:rPr lang="en-US" sz="1600" dirty="0" err="1"/>
              <a:t>i</a:t>
            </a:r>
            <a:r>
              <a:rPr lang="en-US" sz="1600" dirty="0"/>
              <a:t> % </a:t>
            </a:r>
            <a:r>
              <a:rPr lang="en-US" sz="1600" dirty="0" err="1"/>
              <a:t>av</a:t>
            </a:r>
            <a:r>
              <a:rPr lang="en-US" sz="1600" dirty="0"/>
              <a:t> </a:t>
            </a:r>
            <a:r>
              <a:rPr lang="en-US" sz="1600" dirty="0" err="1"/>
              <a:t>forvaltning</a:t>
            </a:r>
            <a:endParaRPr lang="en-US" sz="1600" dirty="0"/>
          </a:p>
        </c:rich>
      </c:tx>
      <c:layout>
        <c:manualLayout>
          <c:xMode val="edge"/>
          <c:yMode val="edge"/>
          <c:x val="0.15541633921577533"/>
          <c:y val="2.99345182413470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59761372007047"/>
          <c:y val="0.14112956952130121"/>
          <c:w val="0.84155918195390877"/>
          <c:h val="0.7730990166908448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% av GFK</c:v>
                </c:pt>
              </c:strCache>
            </c:strRef>
          </c:tx>
          <c:spPr>
            <a:ln>
              <a:solidFill>
                <a:schemeClr val="accent2"/>
              </a:solidFill>
            </a:ln>
            <a:effectLst>
              <a:innerShdw blurRad="114300">
                <a:prstClr val="black"/>
              </a:innerShdw>
            </a:effectLst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C8A-449F-808A-2F7C1FA45BB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C8A-449F-808A-2F7C1FA45BB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C8A-449F-808A-2F7C1FA45BB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CC8A-449F-808A-2F7C1FA45BB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CC8A-449F-808A-2F7C1FA45BB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6-CC8A-449F-808A-2F7C1FA45BB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7-CC8A-449F-808A-2F7C1FA45BB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9-CC8A-449F-808A-2F7C1FA45BB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A-CC8A-449F-808A-2F7C1FA45BB4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B-CC8A-449F-808A-2F7C1FA45BB4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D-CC8A-449F-808A-2F7C1FA45BB4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E-CC8A-449F-808A-2F7C1FA45BB4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F-CC8A-449F-808A-2F7C1FA45BB4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0-CC8A-449F-808A-2F7C1FA45BB4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12-CC8A-449F-808A-2F7C1FA45BB4}"/>
              </c:ext>
            </c:extLst>
          </c:dPt>
          <c:dLbls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'Ark1'!$A$16:$A$20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'Ark1'!$B$16:$B$20</c:f>
              <c:numCache>
                <c:formatCode>0.00</c:formatCode>
                <c:ptCount val="5"/>
                <c:pt idx="0">
                  <c:v>0.96</c:v>
                </c:pt>
                <c:pt idx="1">
                  <c:v>1.82</c:v>
                </c:pt>
                <c:pt idx="2">
                  <c:v>1.08</c:v>
                </c:pt>
                <c:pt idx="3">
                  <c:v>1.02</c:v>
                </c:pt>
                <c:pt idx="4">
                  <c:v>1.01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CC8A-449F-808A-2F7C1FA45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4747824"/>
        <c:axId val="574740768"/>
      </c:lineChart>
      <c:catAx>
        <c:axId val="574747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nb-NO"/>
          </a:p>
        </c:txPr>
        <c:crossAx val="574740768"/>
        <c:crosses val="autoZero"/>
        <c:auto val="1"/>
        <c:lblAlgn val="ctr"/>
        <c:lblOffset val="100"/>
        <c:noMultiLvlLbl val="0"/>
      </c:catAx>
      <c:valAx>
        <c:axId val="574740768"/>
        <c:scaling>
          <c:orientation val="minMax"/>
          <c:max val="1.9"/>
          <c:min val="0.9"/>
        </c:scaling>
        <c:delete val="0"/>
        <c:axPos val="l"/>
        <c:majorGridlines/>
        <c:numFmt formatCode="#,##0.0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aseline="0"/>
            </a:pPr>
            <a:endParaRPr lang="nb-NO"/>
          </a:p>
        </c:txPr>
        <c:crossAx val="574747824"/>
        <c:crosses val="autoZero"/>
        <c:crossBetween val="between"/>
        <c:majorUnit val="0.1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Mislighold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'Ark1'!$B$24:$B$28</c:f>
              <c:numCache>
                <c:formatCode>0.0</c:formatCode>
                <c:ptCount val="5"/>
                <c:pt idx="0">
                  <c:v>44.7</c:v>
                </c:pt>
                <c:pt idx="1">
                  <c:v>40.200000000000003</c:v>
                </c:pt>
                <c:pt idx="2">
                  <c:v>36.700000000000003</c:v>
                </c:pt>
                <c:pt idx="3">
                  <c:v>29.312000000000001</c:v>
                </c:pt>
                <c:pt idx="4">
                  <c:v>34.387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FB-4D25-B98D-636E925B183F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Tapsutsatt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'Ark1'!$C$24:$C$28</c:f>
              <c:numCache>
                <c:formatCode>0.0</c:formatCode>
                <c:ptCount val="5"/>
                <c:pt idx="0">
                  <c:v>25.8</c:v>
                </c:pt>
                <c:pt idx="1">
                  <c:v>30.2</c:v>
                </c:pt>
                <c:pt idx="2">
                  <c:v>37.9</c:v>
                </c:pt>
                <c:pt idx="3">
                  <c:v>56.441000000000003</c:v>
                </c:pt>
                <c:pt idx="4">
                  <c:v>50.838000000000001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FB-4D25-B98D-636E925B1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74743512"/>
        <c:axId val="574748608"/>
      </c:barChart>
      <c:lineChart>
        <c:grouping val="standard"/>
        <c:varyColors val="0"/>
        <c:ser>
          <c:idx val="2"/>
          <c:order val="2"/>
          <c:tx>
            <c:strRef>
              <c:f>'Ark1'!$D$1</c:f>
              <c:strCache>
                <c:ptCount val="1"/>
                <c:pt idx="0">
                  <c:v>% brt utlån uten EBK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dLbls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'Ark1'!$D$24:$D$28</c:f>
              <c:numCache>
                <c:formatCode>0.00</c:formatCode>
                <c:ptCount val="5"/>
                <c:pt idx="0">
                  <c:v>0.57999999999999996</c:v>
                </c:pt>
                <c:pt idx="1">
                  <c:v>0.56999999999999995</c:v>
                </c:pt>
                <c:pt idx="2">
                  <c:v>0.6</c:v>
                </c:pt>
                <c:pt idx="3">
                  <c:v>0.68</c:v>
                </c:pt>
                <c:pt idx="4">
                  <c:v>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B-4D25-B98D-636E925B183F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% brt utlån med EBK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triang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dLbls>
            <c:numFmt formatCode="#,##0.00" sourceLinked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'Ark1'!$E$24:$E$28</c:f>
              <c:numCache>
                <c:formatCode>0.0</c:formatCode>
                <c:ptCount val="5"/>
                <c:pt idx="0" formatCode="General">
                  <c:v>0.41</c:v>
                </c:pt>
                <c:pt idx="1">
                  <c:v>0.4</c:v>
                </c:pt>
                <c:pt idx="2">
                  <c:v>0.42</c:v>
                </c:pt>
                <c:pt idx="3">
                  <c:v>0.48</c:v>
                </c:pt>
                <c:pt idx="4">
                  <c:v>0.47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77-49D8-B174-C47457752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4749000"/>
        <c:axId val="574744296"/>
      </c:lineChart>
      <c:catAx>
        <c:axId val="574743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nb-NO"/>
          </a:p>
        </c:txPr>
        <c:crossAx val="574748608"/>
        <c:crosses val="autoZero"/>
        <c:auto val="1"/>
        <c:lblAlgn val="ctr"/>
        <c:lblOffset val="100"/>
        <c:noMultiLvlLbl val="0"/>
      </c:catAx>
      <c:valAx>
        <c:axId val="574748608"/>
        <c:scaling>
          <c:orientation val="minMax"/>
          <c:max val="90"/>
          <c:min val="0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aseline="0"/>
            </a:pPr>
            <a:endParaRPr lang="nb-NO"/>
          </a:p>
        </c:txPr>
        <c:crossAx val="574743512"/>
        <c:crosses val="autoZero"/>
        <c:crossBetween val="between"/>
        <c:majorUnit val="10"/>
      </c:valAx>
      <c:valAx>
        <c:axId val="574744296"/>
        <c:scaling>
          <c:orientation val="minMax"/>
          <c:max val="1"/>
        </c:scaling>
        <c:delete val="0"/>
        <c:axPos val="r"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nb-NO"/>
          </a:p>
        </c:txPr>
        <c:crossAx val="574749000"/>
        <c:crosses val="max"/>
        <c:crossBetween val="between"/>
        <c:majorUnit val="0.1"/>
      </c:valAx>
      <c:catAx>
        <c:axId val="574749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4744296"/>
        <c:crosses val="autoZero"/>
        <c:auto val="1"/>
        <c:lblAlgn val="ctr"/>
        <c:lblOffset val="100"/>
        <c:noMultiLvlLbl val="0"/>
      </c:cat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legend>
      <c:legendPos val="b"/>
      <c:overlay val="0"/>
      <c:txPr>
        <a:bodyPr/>
        <a:lstStyle/>
        <a:p>
          <a:pPr>
            <a:defRPr sz="1000" baseline="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200" baseline="0"/>
      </a:pPr>
      <a:endParaRPr lang="nb-NO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BM</c:v>
                </c:pt>
              </c:strCache>
            </c:strRef>
          </c:tx>
          <c:invertIfNegative val="0"/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'Ark1'!$B$24:$B$28</c:f>
              <c:numCache>
                <c:formatCode>0.0</c:formatCode>
                <c:ptCount val="5"/>
                <c:pt idx="0">
                  <c:v>-0.16400000000000001</c:v>
                </c:pt>
                <c:pt idx="1">
                  <c:v>1.966</c:v>
                </c:pt>
                <c:pt idx="2">
                  <c:v>-0.24399999999999999</c:v>
                </c:pt>
                <c:pt idx="3">
                  <c:v>-7.6609999999999996</c:v>
                </c:pt>
                <c:pt idx="4">
                  <c:v>1.133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37-401E-9C8F-B6110EC5F9F2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PM</c:v>
                </c:pt>
              </c:strCache>
            </c:strRef>
          </c:tx>
          <c:invertIfNegative val="0"/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'Ark1'!$C$24:$C$28</c:f>
              <c:numCache>
                <c:formatCode>0.0</c:formatCode>
                <c:ptCount val="5"/>
                <c:pt idx="0">
                  <c:v>0.61599999999999999</c:v>
                </c:pt>
                <c:pt idx="1">
                  <c:v>-3.3000000000000002E-2</c:v>
                </c:pt>
                <c:pt idx="2">
                  <c:v>-0.96599999999999997</c:v>
                </c:pt>
                <c:pt idx="3">
                  <c:v>0.6</c:v>
                </c:pt>
                <c:pt idx="4">
                  <c:v>0.76700000000000002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37-401E-9C8F-B6110EC5F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74750960"/>
        <c:axId val="574741160"/>
      </c:barChart>
      <c:catAx>
        <c:axId val="574750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900" baseline="0"/>
            </a:pPr>
            <a:endParaRPr lang="nb-NO"/>
          </a:p>
        </c:txPr>
        <c:crossAx val="574741160"/>
        <c:crosses val="autoZero"/>
        <c:auto val="1"/>
        <c:lblAlgn val="ctr"/>
        <c:lblOffset val="100"/>
        <c:noMultiLvlLbl val="0"/>
      </c:catAx>
      <c:valAx>
        <c:axId val="574741160"/>
        <c:scaling>
          <c:orientation val="minMax"/>
          <c:max val="3"/>
          <c:min val="-8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aseline="0"/>
            </a:pPr>
            <a:endParaRPr lang="nb-NO"/>
          </a:p>
        </c:txPr>
        <c:crossAx val="574750960"/>
        <c:crosses val="autoZero"/>
        <c:crossBetween val="between"/>
        <c:majorUnit val="1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legend>
      <c:legendPos val="b"/>
      <c:overlay val="0"/>
      <c:txPr>
        <a:bodyPr/>
        <a:lstStyle/>
        <a:p>
          <a:pPr>
            <a:defRPr sz="1000" baseline="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7936385420713"/>
          <c:y val="3.5918764456209958E-2"/>
          <c:w val="0.84021498971600439"/>
          <c:h val="0.8132597062940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Steg 1+2</c:v>
                </c:pt>
              </c:strCache>
            </c:strRef>
          </c:tx>
          <c:invertIfNegative val="0"/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'Ark1'!$B$24:$B$28</c:f>
              <c:numCache>
                <c:formatCode>0.0</c:formatCode>
                <c:ptCount val="5"/>
                <c:pt idx="0">
                  <c:v>8.3509999999999991</c:v>
                </c:pt>
                <c:pt idx="1">
                  <c:v>8.8129999999999988</c:v>
                </c:pt>
                <c:pt idx="2">
                  <c:v>7.4219999999999997</c:v>
                </c:pt>
                <c:pt idx="3">
                  <c:v>7.1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32-4717-AD61-13226E2214BD}"/>
            </c:ext>
          </c:extLst>
        </c:ser>
        <c:ser>
          <c:idx val="2"/>
          <c:order val="1"/>
          <c:tx>
            <c:strRef>
              <c:f>'Ark1'!$C$1</c:f>
              <c:strCache>
                <c:ptCount val="1"/>
                <c:pt idx="0">
                  <c:v>Herav avs covid-19</c:v>
                </c:pt>
              </c:strCache>
            </c:strRef>
          </c:tx>
          <c:spPr>
            <a:pattFill prst="dk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/>
              </a:solidFill>
              <a:prstDash val="sysDash"/>
            </a:ln>
          </c:spPr>
          <c:invertIfNegative val="1"/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'Ark1'!$C$24:$C$28</c:f>
              <c:numCache>
                <c:formatCode>0.0</c:formatCode>
                <c:ptCount val="5"/>
                <c:pt idx="0">
                  <c:v>11.792999999999999</c:v>
                </c:pt>
                <c:pt idx="1">
                  <c:v>13.643000000000001</c:v>
                </c:pt>
                <c:pt idx="2">
                  <c:v>13.64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97-4600-BC93-E3DFEAF6345D}"/>
            </c:ext>
          </c:extLst>
        </c:ser>
        <c:ser>
          <c:idx val="1"/>
          <c:order val="2"/>
          <c:tx>
            <c:strRef>
              <c:f>'Ark1'!$D$1</c:f>
              <c:strCache>
                <c:ptCount val="1"/>
                <c:pt idx="0">
                  <c:v>Steg 3</c:v>
                </c:pt>
              </c:strCache>
            </c:strRef>
          </c:tx>
          <c:invertIfNegative val="0"/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'Ark1'!$D$24:$D$28</c:f>
              <c:numCache>
                <c:formatCode>0.0</c:formatCode>
                <c:ptCount val="5"/>
                <c:pt idx="0">
                  <c:v>24.09</c:v>
                </c:pt>
                <c:pt idx="1">
                  <c:v>20.646000000000001</c:v>
                </c:pt>
                <c:pt idx="2">
                  <c:v>19.416</c:v>
                </c:pt>
                <c:pt idx="3">
                  <c:v>15.680999999999999</c:v>
                </c:pt>
                <c:pt idx="4">
                  <c:v>15.823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32-4717-AD61-13226E221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74741944"/>
        <c:axId val="574759584"/>
      </c:barChart>
      <c:catAx>
        <c:axId val="574741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nb-NO"/>
          </a:p>
        </c:txPr>
        <c:crossAx val="574759584"/>
        <c:crosses val="autoZero"/>
        <c:auto val="1"/>
        <c:lblAlgn val="ctr"/>
        <c:lblOffset val="100"/>
        <c:noMultiLvlLbl val="0"/>
      </c:catAx>
      <c:valAx>
        <c:axId val="574759584"/>
        <c:scaling>
          <c:orientation val="minMax"/>
          <c:max val="45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aseline="0"/>
            </a:pPr>
            <a:endParaRPr lang="nb-NO"/>
          </a:p>
        </c:txPr>
        <c:crossAx val="574741944"/>
        <c:crosses val="autoZero"/>
        <c:crossBetween val="between"/>
        <c:majorUnit val="5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legend>
      <c:legendPos val="b"/>
      <c:overlay val="0"/>
      <c:txPr>
        <a:bodyPr/>
        <a:lstStyle/>
        <a:p>
          <a:pPr>
            <a:defRPr sz="1000" baseline="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Utlån </c:v>
                </c:pt>
              </c:strCache>
            </c:strRef>
          </c:tx>
          <c:invertIfNegative val="0"/>
          <c:cat>
            <c:strRef>
              <c:f>'Ark1'!$A$8:$A$12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Q321</c:v>
                </c:pt>
              </c:strCache>
            </c:strRef>
          </c:cat>
          <c:val>
            <c:numRef>
              <c:f>'Ark1'!$B$8:$B$12</c:f>
              <c:numCache>
                <c:formatCode>General</c:formatCode>
                <c:ptCount val="5"/>
                <c:pt idx="0">
                  <c:v>11.412000000000001</c:v>
                </c:pt>
                <c:pt idx="1">
                  <c:v>11.768000000000001</c:v>
                </c:pt>
                <c:pt idx="2">
                  <c:v>11.944000000000001</c:v>
                </c:pt>
                <c:pt idx="3">
                  <c:v>12.314</c:v>
                </c:pt>
                <c:pt idx="4">
                  <c:v>12.714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79-4A47-BFE5-5F235224D04F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Innskudd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'Ark1'!$A$8:$A$12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Q321</c:v>
                </c:pt>
              </c:strCache>
            </c:strRef>
          </c:cat>
          <c:val>
            <c:numRef>
              <c:f>'Ark1'!$C$8:$C$12</c:f>
              <c:numCache>
                <c:formatCode>General</c:formatCode>
                <c:ptCount val="5"/>
                <c:pt idx="0">
                  <c:v>8.5050000000000008</c:v>
                </c:pt>
                <c:pt idx="1">
                  <c:v>8.6150000000000002</c:v>
                </c:pt>
                <c:pt idx="2">
                  <c:v>9.1940000000000008</c:v>
                </c:pt>
                <c:pt idx="3">
                  <c:v>9.7010000000000005</c:v>
                </c:pt>
                <c:pt idx="4">
                  <c:v>10.363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79-4A47-BFE5-5F235224D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74800352"/>
        <c:axId val="574791336"/>
      </c:barChart>
      <c:lineChart>
        <c:grouping val="standard"/>
        <c:varyColors val="0"/>
        <c:ser>
          <c:idx val="2"/>
          <c:order val="2"/>
          <c:tx>
            <c:strRef>
              <c:f>'Ark1'!$D$1</c:f>
              <c:strCache>
                <c:ptCount val="1"/>
                <c:pt idx="0">
                  <c:v>Forvaltning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dLbls>
            <c:numFmt formatCode="#,##0.0" sourceLinked="0"/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'Ark1'!$A$8:$A$12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Q321</c:v>
                </c:pt>
              </c:strCache>
            </c:strRef>
          </c:cat>
          <c:val>
            <c:numRef>
              <c:f>'Ark1'!$D$8:$D$12</c:f>
              <c:numCache>
                <c:formatCode>General</c:formatCode>
                <c:ptCount val="5"/>
                <c:pt idx="0">
                  <c:v>13.675000000000001</c:v>
                </c:pt>
                <c:pt idx="1">
                  <c:v>14.032999999999999</c:v>
                </c:pt>
                <c:pt idx="2">
                  <c:v>14.515000000000001</c:v>
                </c:pt>
                <c:pt idx="3">
                  <c:v>15.134</c:v>
                </c:pt>
                <c:pt idx="4">
                  <c:v>15.967000000000001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79-4A47-BFE5-5F235224D04F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Forretning</c:v>
                </c:pt>
              </c:strCache>
            </c:strRef>
          </c:tx>
          <c:spPr>
            <a:ln w="31750">
              <a:solidFill>
                <a:srgbClr val="92D050"/>
              </a:solidFill>
            </a:ln>
          </c:spPr>
          <c:marker>
            <c:symbol val="none"/>
          </c:marker>
          <c:dLbls>
            <c:numFmt formatCode="#,##0.0" sourceLinked="0"/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'Ark1'!$A$8:$A$12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Q321</c:v>
                </c:pt>
              </c:strCache>
            </c:strRef>
          </c:cat>
          <c:val>
            <c:numRef>
              <c:f>'Ark1'!$E$8:$E$12</c:f>
              <c:numCache>
                <c:formatCode>General</c:formatCode>
                <c:ptCount val="5"/>
                <c:pt idx="0">
                  <c:v>18.515000000000001</c:v>
                </c:pt>
                <c:pt idx="1">
                  <c:v>18.907</c:v>
                </c:pt>
                <c:pt idx="2">
                  <c:v>19.619</c:v>
                </c:pt>
                <c:pt idx="3">
                  <c:v>20.417000000000002</c:v>
                </c:pt>
                <c:pt idx="4">
                  <c:v>21.452999999999999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79-4A47-BFE5-5F235224D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4800352"/>
        <c:axId val="574791336"/>
      </c:lineChart>
      <c:catAx>
        <c:axId val="57480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74791336"/>
        <c:crosses val="autoZero"/>
        <c:auto val="1"/>
        <c:lblAlgn val="ctr"/>
        <c:lblOffset val="100"/>
        <c:noMultiLvlLbl val="0"/>
      </c:catAx>
      <c:valAx>
        <c:axId val="574791336"/>
        <c:scaling>
          <c:orientation val="minMax"/>
          <c:max val="22"/>
        </c:scaling>
        <c:delete val="0"/>
        <c:axPos val="l"/>
        <c:majorGridlines>
          <c:spPr>
            <a:ln>
              <a:solidFill>
                <a:schemeClr val="bg2">
                  <a:lumMod val="40000"/>
                  <a:lumOff val="60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aseline="0"/>
            </a:pPr>
            <a:endParaRPr lang="nb-NO"/>
          </a:p>
        </c:txPr>
        <c:crossAx val="574800352"/>
        <c:crosses val="autoZero"/>
        <c:crossBetween val="between"/>
        <c:majorUnit val="2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legend>
      <c:legendPos val="b"/>
      <c:overlay val="0"/>
      <c:txPr>
        <a:bodyPr/>
        <a:lstStyle/>
        <a:p>
          <a:pPr>
            <a:defRPr baseline="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nb-NO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EK-avkastning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b-NO"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'Ark1'!$A$7:$A$11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Q321</c:v>
                </c:pt>
              </c:strCache>
            </c:strRef>
          </c:cat>
          <c:val>
            <c:numRef>
              <c:f>'Ark1'!$B$7:$B$11</c:f>
              <c:numCache>
                <c:formatCode>0.0\ %</c:formatCode>
                <c:ptCount val="5"/>
                <c:pt idx="0">
                  <c:v>0.08</c:v>
                </c:pt>
                <c:pt idx="1">
                  <c:v>7.2999999999999995E-2</c:v>
                </c:pt>
                <c:pt idx="2">
                  <c:v>8.5000000000000006E-2</c:v>
                </c:pt>
                <c:pt idx="3">
                  <c:v>5.8000000000000003E-2</c:v>
                </c:pt>
                <c:pt idx="4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4-4310-A55D-0E9D4EB2C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74793688"/>
        <c:axId val="574800744"/>
      </c:barChart>
      <c:lineChart>
        <c:grouping val="standard"/>
        <c:varyColors val="0"/>
        <c:ser>
          <c:idx val="1"/>
          <c:order val="1"/>
          <c:tx>
            <c:strRef>
              <c:f>'Ark1'!$C$1</c:f>
              <c:strCache>
                <c:ptCount val="1"/>
                <c:pt idx="0">
                  <c:v>Ren kjerne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8800425029843915E-2"/>
                  <c:y val="-5.6127654207415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34-4310-A55D-0E9D4EB2C255}"/>
                </c:ext>
              </c:extLst>
            </c:dLbl>
            <c:dLbl>
              <c:idx val="1"/>
              <c:layout>
                <c:manualLayout>
                  <c:x val="-6.8600495868151271E-2"/>
                  <c:y val="-6.044516606952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34-4310-A55D-0E9D4EB2C255}"/>
                </c:ext>
              </c:extLst>
            </c:dLbl>
            <c:dLbl>
              <c:idx val="2"/>
              <c:layout>
                <c:manualLayout>
                  <c:x val="-9.4734018103637421E-2"/>
                  <c:y val="-5.1810142345306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34-4310-A55D-0E9D4EB2C255}"/>
                </c:ext>
              </c:extLst>
            </c:dLbl>
            <c:dLbl>
              <c:idx val="3"/>
              <c:layout>
                <c:manualLayout>
                  <c:x val="-9.1467327824201652E-2"/>
                  <c:y val="-4.3175118621088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34-4310-A55D-0E9D4EB2C255}"/>
                </c:ext>
              </c:extLst>
            </c:dLbl>
            <c:dLbl>
              <c:idx val="4"/>
              <c:layout>
                <c:manualLayout>
                  <c:x val="-6.8600495868151243E-2"/>
                  <c:y val="-5.181014234530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34-4310-A55D-0E9D4EB2C255}"/>
                </c:ext>
              </c:extLst>
            </c:dLbl>
            <c:dLbl>
              <c:idx val="5"/>
              <c:layout>
                <c:manualLayout>
                  <c:x val="-6.533380558871546E-2"/>
                  <c:y val="-4.3175118621088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34-4310-A55D-0E9D4EB2C255}"/>
                </c:ext>
              </c:extLst>
            </c:dLbl>
            <c:dLbl>
              <c:idx val="6"/>
              <c:layout>
                <c:manualLayout>
                  <c:x val="-4.2466973632665168E-2"/>
                  <c:y val="-3.8857606758979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34-4310-A55D-0E9D4EB2C255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'Ark1'!$A$7:$A$11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Q321</c:v>
                </c:pt>
              </c:strCache>
            </c:strRef>
          </c:cat>
          <c:val>
            <c:numRef>
              <c:f>'Ark1'!$C$7:$C$11</c:f>
              <c:numCache>
                <c:formatCode>0.0\ %</c:formatCode>
                <c:ptCount val="5"/>
                <c:pt idx="0">
                  <c:v>0.16700000000000001</c:v>
                </c:pt>
                <c:pt idx="1">
                  <c:v>0.16900000000000001</c:v>
                </c:pt>
                <c:pt idx="2">
                  <c:v>0.188</c:v>
                </c:pt>
                <c:pt idx="3">
                  <c:v>0.19800000000000001</c:v>
                </c:pt>
                <c:pt idx="4">
                  <c:v>0.193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334-4310-A55D-0E9D4EB2C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4793688"/>
        <c:axId val="574800744"/>
      </c:lineChart>
      <c:catAx>
        <c:axId val="57479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4800744"/>
        <c:crosses val="autoZero"/>
        <c:auto val="1"/>
        <c:lblAlgn val="ctr"/>
        <c:lblOffset val="100"/>
        <c:noMultiLvlLbl val="0"/>
      </c:catAx>
      <c:valAx>
        <c:axId val="574800744"/>
        <c:scaling>
          <c:orientation val="minMax"/>
          <c:max val="0.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4793688"/>
        <c:crosses val="autoZero"/>
        <c:crossBetween val="between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explosion val="5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636-4AE6-997C-B0277C6537A7}"/>
              </c:ext>
            </c:extLst>
          </c:dPt>
          <c:cat>
            <c:strRef>
              <c:f>Sheet1!$A$1:$A$2</c:f>
              <c:strCache>
                <c:ptCount val="2"/>
                <c:pt idx="0">
                  <c:v>PM</c:v>
                </c:pt>
                <c:pt idx="1">
                  <c:v>BM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66.8</c:v>
                </c:pt>
                <c:pt idx="1">
                  <c:v>33.200000000000003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36-4AE6-997C-B0277C653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2"/>
      </c:pieChart>
    </c:plotArea>
    <c:legend>
      <c:legendPos val="b"/>
      <c:overlay val="0"/>
      <c:txPr>
        <a:bodyPr/>
        <a:lstStyle/>
        <a:p>
          <a:pPr>
            <a:defRPr sz="1400"/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948840769903802"/>
          <c:y val="0.14529024985312"/>
          <c:w val="0.50880096237970296"/>
          <c:h val="0.585859710273407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2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FC6-417D-A7A3-1F03A1332842}"/>
              </c:ext>
            </c:extLst>
          </c:dPt>
          <c:dPt>
            <c:idx val="1"/>
            <c:bubble3D val="0"/>
            <c:explosion val="4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FC6-417D-A7A3-1F03A1332842}"/>
              </c:ext>
            </c:extLst>
          </c:dPt>
          <c:dPt>
            <c:idx val="2"/>
            <c:bubble3D val="0"/>
            <c:explosion val="7"/>
            <c:extLst>
              <c:ext xmlns:c16="http://schemas.microsoft.com/office/drawing/2014/chart" uri="{C3380CC4-5D6E-409C-BE32-E72D297353CC}">
                <c16:uniqueId val="{00000004-CFC6-417D-A7A3-1F03A1332842}"/>
              </c:ext>
            </c:extLst>
          </c:dPt>
          <c:dPt>
            <c:idx val="3"/>
            <c:bubble3D val="0"/>
            <c:explosion val="7"/>
            <c:extLst>
              <c:ext xmlns:c16="http://schemas.microsoft.com/office/drawing/2014/chart" uri="{C3380CC4-5D6E-409C-BE32-E72D297353CC}">
                <c16:uniqueId val="{00000005-CFC6-417D-A7A3-1F03A1332842}"/>
              </c:ext>
            </c:extLst>
          </c:dPt>
          <c:dPt>
            <c:idx val="4"/>
            <c:bubble3D val="0"/>
            <c:explosion val="6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CFC6-417D-A7A3-1F03A1332842}"/>
              </c:ext>
            </c:extLst>
          </c:dPt>
          <c:dPt>
            <c:idx val="5"/>
            <c:bubble3D val="0"/>
            <c:explosion val="3"/>
            <c:extLst>
              <c:ext xmlns:c16="http://schemas.microsoft.com/office/drawing/2014/chart" uri="{C3380CC4-5D6E-409C-BE32-E72D297353CC}">
                <c16:uniqueId val="{00000008-CFC6-417D-A7A3-1F03A1332842}"/>
              </c:ext>
            </c:extLst>
          </c:dPt>
          <c:dPt>
            <c:idx val="6"/>
            <c:bubble3D val="0"/>
            <c:explosion val="4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CFC6-417D-A7A3-1F03A133284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54 %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FC6-417D-A7A3-1F03A133284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31 %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FC6-417D-A7A3-1F03A1332842}"/>
                </c:ext>
              </c:extLst>
            </c:dLbl>
            <c:dLbl>
              <c:idx val="2"/>
              <c:layout>
                <c:manualLayout>
                  <c:x val="0.12796724473459481"/>
                  <c:y val="9.835258962607505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FC6-417D-A7A3-1F03A1332842}"/>
                </c:ext>
              </c:extLst>
            </c:dLbl>
            <c:dLbl>
              <c:idx val="3"/>
              <c:layout>
                <c:manualLayout>
                  <c:x val="-9.33753955587629E-3"/>
                  <c:y val="-2.17652845425348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C6-417D-A7A3-1F03A1332842}"/>
                </c:ext>
              </c:extLst>
            </c:dLbl>
            <c:dLbl>
              <c:idx val="4"/>
              <c:layout>
                <c:manualLayout>
                  <c:x val="6.2250263705840398E-3"/>
                  <c:y val="-3.627547423755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C6-417D-A7A3-1F03A1332842}"/>
                </c:ext>
              </c:extLst>
            </c:dLbl>
            <c:dLbl>
              <c:idx val="5"/>
              <c:layout>
                <c:manualLayout>
                  <c:x val="2.1787592297044401E-2"/>
                  <c:y val="-3.627547423755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FC6-417D-A7A3-1F03A1332842}"/>
                </c:ext>
              </c:extLst>
            </c:dLbl>
            <c:dLbl>
              <c:idx val="6"/>
              <c:layout>
                <c:manualLayout>
                  <c:x val="4.35751845940891E-2"/>
                  <c:y val="-2.53928319662907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FC6-417D-A7A3-1F03A133284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Sheet1!$A$11:$A$17</c:f>
              <c:strCache>
                <c:ptCount val="7"/>
                <c:pt idx="0">
                  <c:v>Landbruk</c:v>
                </c:pt>
                <c:pt idx="1">
                  <c:v>Eiendom</c:v>
                </c:pt>
                <c:pt idx="2">
                  <c:v>Bygg/anlegg</c:v>
                </c:pt>
                <c:pt idx="3">
                  <c:v>Handel/hotell/restaurant</c:v>
                </c:pt>
                <c:pt idx="4">
                  <c:v>Tjenesteytende næringer</c:v>
                </c:pt>
                <c:pt idx="5">
                  <c:v>Produskjonsbedrifter</c:v>
                </c:pt>
                <c:pt idx="6">
                  <c:v>Transport/kommunikasjon</c:v>
                </c:pt>
              </c:strCache>
            </c:strRef>
          </c:cat>
          <c:val>
            <c:numRef>
              <c:f>Sheet1!$C$11:$C$17</c:f>
              <c:numCache>
                <c:formatCode>0%</c:formatCode>
                <c:ptCount val="7"/>
                <c:pt idx="0">
                  <c:v>0.53505868191393324</c:v>
                </c:pt>
                <c:pt idx="1">
                  <c:v>0.31357207342762566</c:v>
                </c:pt>
                <c:pt idx="2">
                  <c:v>7.8242551910923872E-2</c:v>
                </c:pt>
                <c:pt idx="3">
                  <c:v>1.7454107733975325E-2</c:v>
                </c:pt>
                <c:pt idx="4">
                  <c:v>2.9190490520613906E-2</c:v>
                </c:pt>
                <c:pt idx="5">
                  <c:v>1.8356906409870598E-2</c:v>
                </c:pt>
                <c:pt idx="6">
                  <c:v>8.1251880830574795E-3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FC6-417D-A7A3-1F03A1332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56"/>
      </c:pieChart>
    </c:plotArea>
    <c:legend>
      <c:legendPos val="b"/>
      <c:layout>
        <c:manualLayout>
          <c:xMode val="edge"/>
          <c:yMode val="edge"/>
          <c:x val="1.4424170355934299E-2"/>
          <c:y val="0.78318678915135598"/>
          <c:w val="0.95863175881012797"/>
          <c:h val="0.19829469233012501"/>
        </c:manualLayout>
      </c:layout>
      <c:overlay val="0"/>
      <c:txPr>
        <a:bodyPr/>
        <a:lstStyle/>
        <a:p>
          <a:pPr rtl="0">
            <a:defRPr/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4207277622747801E-2"/>
                  <c:y val="3.822368803210309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E1-4F48-B6AF-B9710337F5CF}"/>
                </c:ext>
              </c:extLst>
            </c:dLbl>
            <c:dLbl>
              <c:idx val="1"/>
              <c:layout>
                <c:manualLayout>
                  <c:x val="3.4582214176638301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E1-4F48-B6AF-B9710337F5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Rogaland</c:v>
                </c:pt>
                <c:pt idx="1">
                  <c:v>Andre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E1-4F48-B6AF-B9710337F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"/>
        <c:holeSize val="50"/>
      </c:doughnutChart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CB-4638-ADAA-26C367DE9C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'Ark1'!$A$2:$A$10</c:f>
              <c:strCache>
                <c:ptCount val="9"/>
                <c:pt idx="0">
                  <c:v>Personmarked</c:v>
                </c:pt>
                <c:pt idx="1">
                  <c:v>Offentlig forvaltning</c:v>
                </c:pt>
                <c:pt idx="2">
                  <c:v>Primærnæring</c:v>
                </c:pt>
                <c:pt idx="3">
                  <c:v>Produksjonsbedrifter</c:v>
                </c:pt>
                <c:pt idx="4">
                  <c:v>Bygg/anlegg</c:v>
                </c:pt>
                <c:pt idx="5">
                  <c:v>Handel/hotell/restaurant</c:v>
                </c:pt>
                <c:pt idx="6">
                  <c:v>Finans/eiendom</c:v>
                </c:pt>
                <c:pt idx="7">
                  <c:v>Tjenesteytende næringer</c:v>
                </c:pt>
                <c:pt idx="8">
                  <c:v>Transport/kommunikasjon</c:v>
                </c:pt>
              </c:strCache>
            </c:strRef>
          </c:cat>
          <c:val>
            <c:numRef>
              <c:f>'Ark1'!$B$2:$B$10</c:f>
              <c:numCache>
                <c:formatCode>0.0\ %</c:formatCode>
                <c:ptCount val="9"/>
                <c:pt idx="0">
                  <c:v>0.66800000000000004</c:v>
                </c:pt>
                <c:pt idx="1">
                  <c:v>0</c:v>
                </c:pt>
                <c:pt idx="2">
                  <c:v>0.17799999999999999</c:v>
                </c:pt>
                <c:pt idx="3">
                  <c:v>6.0000000000000001E-3</c:v>
                </c:pt>
                <c:pt idx="4">
                  <c:v>2.5999999999999999E-2</c:v>
                </c:pt>
                <c:pt idx="5">
                  <c:v>5.4999999999999997E-3</c:v>
                </c:pt>
                <c:pt idx="6">
                  <c:v>0.10349999999999999</c:v>
                </c:pt>
                <c:pt idx="7">
                  <c:v>0.01</c:v>
                </c:pt>
                <c:pt idx="8">
                  <c:v>2.5000000000000001E-3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B-4638-ADAA-26C367DE9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957248281393378"/>
          <c:y val="0.21013454645390278"/>
          <c:w val="0.27580926680661211"/>
          <c:h val="0.63542610762546858"/>
        </c:manualLayout>
      </c:layout>
      <c:overlay val="0"/>
      <c:txPr>
        <a:bodyPr/>
        <a:lstStyle/>
        <a:p>
          <a:pPr>
            <a:defRPr sz="800" baseline="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14378282710075E-2"/>
          <c:y val="3.3207547169811322E-2"/>
          <c:w val="0.91323977431729175"/>
          <c:h val="0.85780133709701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Jæren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1334-425E-8CB7-665CED97658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334-425E-8CB7-665CED97658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1334-425E-8CB7-665CED97658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334-425E-8CB7-665CED97658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1334-425E-8CB7-665CED97658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334-425E-8CB7-665CED97658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334-425E-8CB7-665CED97658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334-425E-8CB7-665CED97658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334-425E-8CB7-665CED97658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334-425E-8CB7-665CED97658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334-425E-8CB7-665CED97658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334-425E-8CB7-665CED97658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334-425E-8CB7-665CED97658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5D34A0D-BA9A-4F92-A254-F3DB0634D170}" type="VALUE">
                      <a:rPr lang="en-US" smtClean="0"/>
                      <a:pPr/>
                      <a:t>[VERDI]</a:t>
                    </a:fld>
                    <a:r>
                      <a:rPr lang="en-US" dirty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334-425E-8CB7-665CED9765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69798C8-49D1-4F55-8AE4-E092FA4A2848}" type="VALUE">
                      <a:rPr lang="en-US" smtClean="0"/>
                      <a:pPr/>
                      <a:t>[VERDI]</a:t>
                    </a:fld>
                    <a:r>
                      <a:rPr lang="en-US" dirty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34-425E-8CB7-665CED9765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D6D42C3-2432-4E39-B63C-A5B626AFF32D}" type="VALUE">
                      <a:rPr lang="en-US" smtClean="0"/>
                      <a:pPr/>
                      <a:t>[VERDI]</a:t>
                    </a:fld>
                    <a:r>
                      <a:rPr lang="en-US" dirty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334-425E-8CB7-665CED97658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4F263AB-0D6F-43E7-99C5-B2F42901AEF6}" type="VALUE">
                      <a:rPr lang="en-US" smtClean="0"/>
                      <a:pPr/>
                      <a:t>[VERDI]</a:t>
                    </a:fld>
                    <a:r>
                      <a:rPr lang="en-US" dirty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334-425E-8CB7-665CED97658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DA3B82D-E3C0-495F-8FC8-80DFA7C197C1}" type="VALUE">
                      <a:rPr lang="en-US" smtClean="0"/>
                      <a:pPr/>
                      <a:t>[VERDI]</a:t>
                    </a:fld>
                    <a:r>
                      <a:rPr lang="en-US" dirty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334-425E-8CB7-665CED97658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4EC84EA-080D-4A19-9FD2-3D871884DB7C}" type="VALUE">
                      <a:rPr lang="en-US" smtClean="0"/>
                      <a:pPr/>
                      <a:t>[VERDI]</a:t>
                    </a:fld>
                    <a:r>
                      <a:rPr lang="en-US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334-425E-8CB7-665CED97658D}"/>
                </c:ext>
              </c:extLst>
            </c:dLbl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800" b="1" baseline="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Netto renter</c:v>
                </c:pt>
                <c:pt idx="1">
                  <c:v>Netto provisjoner</c:v>
                </c:pt>
                <c:pt idx="2">
                  <c:v>Driftskostnader</c:v>
                </c:pt>
                <c:pt idx="3">
                  <c:v>Kjernedrift før tap</c:v>
                </c:pt>
                <c:pt idx="4">
                  <c:v>Kjernedrift</c:v>
                </c:pt>
                <c:pt idx="5">
                  <c:v>Resultat etter skatt</c:v>
                </c:pt>
              </c:strCache>
            </c:strRef>
          </c:cat>
          <c:val>
            <c:numRef>
              <c:f>'Ark1'!$B$2:$B$7</c:f>
              <c:numCache>
                <c:formatCode>0.0</c:formatCode>
                <c:ptCount val="6"/>
                <c:pt idx="0">
                  <c:v>0.78</c:v>
                </c:pt>
                <c:pt idx="1">
                  <c:v>18.399999999999999</c:v>
                </c:pt>
                <c:pt idx="2">
                  <c:v>6.61</c:v>
                </c:pt>
                <c:pt idx="3">
                  <c:v>3.79</c:v>
                </c:pt>
                <c:pt idx="4">
                  <c:v>29.64</c:v>
                </c:pt>
                <c:pt idx="5">
                  <c:v>15.26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334-425E-8CB7-665CED9765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74778792"/>
        <c:axId val="574778400"/>
      </c:barChart>
      <c:catAx>
        <c:axId val="574778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000" baseline="0"/>
            </a:pPr>
            <a:endParaRPr lang="nb-NO"/>
          </a:p>
        </c:txPr>
        <c:crossAx val="574778400"/>
        <c:crosses val="autoZero"/>
        <c:auto val="1"/>
        <c:lblAlgn val="ctr"/>
        <c:lblOffset val="100"/>
        <c:noMultiLvlLbl val="0"/>
      </c:catAx>
      <c:valAx>
        <c:axId val="574778400"/>
        <c:scaling>
          <c:orientation val="minMax"/>
          <c:max val="3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nb-NO"/>
          </a:p>
        </c:txPr>
        <c:crossAx val="574778792"/>
        <c:crosses val="autoZero"/>
        <c:crossBetween val="between"/>
        <c:majorUnit val="5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PM - balanse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baseline="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'Ark1'!$B$24:$B$28</c:f>
              <c:numCache>
                <c:formatCode>#,##0</c:formatCode>
                <c:ptCount val="5"/>
                <c:pt idx="0">
                  <c:v>8058.0720000000001</c:v>
                </c:pt>
                <c:pt idx="1">
                  <c:v>8190.2</c:v>
                </c:pt>
                <c:pt idx="2">
                  <c:v>8315.7000000000007</c:v>
                </c:pt>
                <c:pt idx="3">
                  <c:v>8391.2000000000007</c:v>
                </c:pt>
                <c:pt idx="4">
                  <c:v>8508.7999999999993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C-476C-90BA-341C3F636328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PM - EBK</c:v>
                </c:pt>
              </c:strCache>
            </c:strRef>
          </c:tx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5.081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CFC-476C-90BA-341C3F6363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baseline="0"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'Ark1'!$C$24:$C$28</c:f>
              <c:numCache>
                <c:formatCode>#,##0</c:formatCode>
                <c:ptCount val="5"/>
                <c:pt idx="0">
                  <c:v>5278.7950000000001</c:v>
                </c:pt>
                <c:pt idx="1">
                  <c:v>5282.2</c:v>
                </c:pt>
                <c:pt idx="2">
                  <c:v>5312</c:v>
                </c:pt>
                <c:pt idx="3">
                  <c:v>5435.3</c:v>
                </c:pt>
                <c:pt idx="4">
                  <c:v>5485.6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FC-476C-90BA-341C3F636328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BM - landbruk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baseline="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'Ark1'!$D$24:$D$28</c:f>
              <c:numCache>
                <c:formatCode>#,##0</c:formatCode>
                <c:ptCount val="5"/>
                <c:pt idx="0">
                  <c:v>2265.3789999999999</c:v>
                </c:pt>
                <c:pt idx="1">
                  <c:v>2266</c:v>
                </c:pt>
                <c:pt idx="2">
                  <c:v>2206.1</c:v>
                </c:pt>
                <c:pt idx="3">
                  <c:v>2254.6999999999998</c:v>
                </c:pt>
                <c:pt idx="4">
                  <c:v>2265.4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FC-476C-90BA-341C3F636328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BM - øvrig</c:v>
                </c:pt>
              </c:strCache>
            </c:strRef>
          </c:tx>
          <c:spPr>
            <a:solidFill>
              <a:srgbClr val="84BD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baseline="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'Ark1'!$E$24:$E$28</c:f>
              <c:numCache>
                <c:formatCode>#,##0</c:formatCode>
                <c:ptCount val="5"/>
                <c:pt idx="0">
                  <c:v>1791.83</c:v>
                </c:pt>
                <c:pt idx="1">
                  <c:v>1891.5</c:v>
                </c:pt>
                <c:pt idx="2">
                  <c:v>1908.5</c:v>
                </c:pt>
                <c:pt idx="3">
                  <c:v>1920.7</c:v>
                </c:pt>
                <c:pt idx="4">
                  <c:v>1966.3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FC-476C-90BA-341C3F636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74798392"/>
        <c:axId val="574754880"/>
      </c:barChart>
      <c:lineChart>
        <c:grouping val="standard"/>
        <c:varyColors val="0"/>
        <c:ser>
          <c:idx val="4"/>
          <c:order val="4"/>
          <c:tx>
            <c:strRef>
              <c:f>'Ark1'!$F$1</c:f>
              <c:strCache>
                <c:ptCount val="1"/>
                <c:pt idx="0">
                  <c:v>Samlet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square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800" b="1" baseline="0"/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'Ark1'!$F$24:$F$28</c:f>
              <c:numCache>
                <c:formatCode>#,##0</c:formatCode>
                <c:ptCount val="5"/>
                <c:pt idx="0">
                  <c:v>17394.076000000001</c:v>
                </c:pt>
                <c:pt idx="1">
                  <c:v>17629.900000000001</c:v>
                </c:pt>
                <c:pt idx="2">
                  <c:v>17742.300000000003</c:v>
                </c:pt>
                <c:pt idx="3">
                  <c:v>18001.900000000001</c:v>
                </c:pt>
                <c:pt idx="4">
                  <c:v>18226.099999999999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CFC-476C-90BA-341C3F636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4798392"/>
        <c:axId val="574754880"/>
      </c:lineChart>
      <c:catAx>
        <c:axId val="574798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nb-NO"/>
          </a:p>
        </c:txPr>
        <c:crossAx val="574754880"/>
        <c:crosses val="autoZero"/>
        <c:auto val="1"/>
        <c:lblAlgn val="ctr"/>
        <c:lblOffset val="100"/>
        <c:noMultiLvlLbl val="0"/>
      </c:catAx>
      <c:valAx>
        <c:axId val="574754880"/>
        <c:scaling>
          <c:orientation val="minMax"/>
          <c:max val="20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aseline="0"/>
            </a:pPr>
            <a:endParaRPr lang="nb-NO"/>
          </a:p>
        </c:txPr>
        <c:crossAx val="574798392"/>
        <c:crosses val="autoZero"/>
        <c:crossBetween val="between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legend>
      <c:legendPos val="b"/>
      <c:overlay val="0"/>
      <c:txPr>
        <a:bodyPr/>
        <a:lstStyle/>
        <a:p>
          <a:pPr>
            <a:defRPr sz="1000" baseline="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aseline="0"/>
            </a:pPr>
            <a:r>
              <a:rPr lang="en-US" sz="1400" baseline="0" dirty="0"/>
              <a:t>EBK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252415819399914"/>
          <c:y val="0.20546736488365208"/>
          <c:w val="0.79209623134546137"/>
          <c:h val="0.59429292823593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Volum</c:v>
                </c:pt>
              </c:strCache>
            </c:strRef>
          </c:tx>
          <c:spPr>
            <a:effectLst/>
          </c:spPr>
          <c:invertIfNegative val="0"/>
          <c:dLbls>
            <c:numFmt formatCode="#,##0" sourceLinked="0"/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'Ark1'!$A$9:$A$13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Q321</c:v>
                </c:pt>
              </c:strCache>
            </c:strRef>
          </c:cat>
          <c:val>
            <c:numRef>
              <c:f>'Ark1'!$B$9:$B$13</c:f>
              <c:numCache>
                <c:formatCode>General</c:formatCode>
                <c:ptCount val="5"/>
                <c:pt idx="0">
                  <c:v>4839.2</c:v>
                </c:pt>
                <c:pt idx="1">
                  <c:v>4874.5</c:v>
                </c:pt>
                <c:pt idx="2">
                  <c:v>5105.3999999999996</c:v>
                </c:pt>
                <c:pt idx="3">
                  <c:v>5282.2</c:v>
                </c:pt>
                <c:pt idx="4">
                  <c:v>5485.6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F6-47C2-86F1-72F190697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74763896"/>
        <c:axId val="574764288"/>
      </c:barChart>
      <c:lineChart>
        <c:grouping val="standard"/>
        <c:varyColors val="0"/>
        <c:ser>
          <c:idx val="1"/>
          <c:order val="1"/>
          <c:tx>
            <c:strRef>
              <c:f>'Ark1'!$C$1</c:f>
              <c:strCache>
                <c:ptCount val="1"/>
                <c:pt idx="0">
                  <c:v>Økning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'Ark1'!$A$9:$A$13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Q321</c:v>
                </c:pt>
              </c:strCache>
            </c:strRef>
          </c:cat>
          <c:val>
            <c:numRef>
              <c:f>'Ark1'!$C$9:$C$13</c:f>
              <c:numCache>
                <c:formatCode>General</c:formatCode>
                <c:ptCount val="5"/>
                <c:pt idx="0">
                  <c:v>320.19999999999982</c:v>
                </c:pt>
                <c:pt idx="1">
                  <c:v>35.300000000000182</c:v>
                </c:pt>
                <c:pt idx="2">
                  <c:v>230.89999999999964</c:v>
                </c:pt>
                <c:pt idx="3">
                  <c:v>176.80000000000018</c:v>
                </c:pt>
                <c:pt idx="4">
                  <c:v>203.40000000000055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F6-47C2-86F1-72F190697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4753312"/>
        <c:axId val="574765464"/>
      </c:lineChart>
      <c:catAx>
        <c:axId val="57476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nb-NO"/>
          </a:p>
        </c:txPr>
        <c:crossAx val="574764288"/>
        <c:crosses val="autoZero"/>
        <c:auto val="1"/>
        <c:lblAlgn val="ctr"/>
        <c:lblOffset val="100"/>
        <c:noMultiLvlLbl val="0"/>
      </c:catAx>
      <c:valAx>
        <c:axId val="574764288"/>
        <c:scaling>
          <c:orientation val="minMax"/>
          <c:max val="6000"/>
          <c:min val="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900" baseline="0"/>
            </a:pPr>
            <a:endParaRPr lang="nb-NO"/>
          </a:p>
        </c:txPr>
        <c:crossAx val="574763896"/>
        <c:crosses val="autoZero"/>
        <c:crossBetween val="between"/>
        <c:majorUnit val="1000"/>
      </c:valAx>
      <c:valAx>
        <c:axId val="574765464"/>
        <c:scaling>
          <c:orientation val="minMax"/>
          <c:max val="6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nb-NO"/>
          </a:p>
        </c:txPr>
        <c:crossAx val="574753312"/>
        <c:crosses val="max"/>
        <c:crossBetween val="between"/>
        <c:majorUnit val="100"/>
      </c:valAx>
      <c:catAx>
        <c:axId val="574753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4765464"/>
        <c:crosses val="autoZero"/>
        <c:auto val="1"/>
        <c:lblAlgn val="ctr"/>
        <c:lblOffset val="100"/>
        <c:noMultiLvlLbl val="0"/>
      </c:cat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legend>
      <c:legendPos val="b"/>
      <c:overlay val="0"/>
      <c:txPr>
        <a:bodyPr/>
        <a:lstStyle/>
        <a:p>
          <a:pPr>
            <a:defRPr sz="1000" baseline="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b-NO" sz="1400" b="1" baseline="0" dirty="0">
                <a:solidFill>
                  <a:schemeClr val="tx1"/>
                </a:solidFill>
              </a:rPr>
              <a:t>Fordeling lån til personkunder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326671808778988"/>
          <c:y val="0.2123354503771317"/>
          <c:w val="0.83552852051047155"/>
          <c:h val="0.57047287737103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PM balanse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'Ark1'!$A$4:$A$8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Q321</c:v>
                </c:pt>
              </c:strCache>
            </c:strRef>
          </c:cat>
          <c:val>
            <c:numRef>
              <c:f>'Ark1'!$B$4:$B$8</c:f>
              <c:numCache>
                <c:formatCode>#,##0</c:formatCode>
                <c:ptCount val="5"/>
                <c:pt idx="0">
                  <c:v>7760</c:v>
                </c:pt>
                <c:pt idx="1">
                  <c:v>7991.1</c:v>
                </c:pt>
                <c:pt idx="2">
                  <c:v>8138.3</c:v>
                </c:pt>
                <c:pt idx="3">
                  <c:v>8190.2</c:v>
                </c:pt>
                <c:pt idx="4">
                  <c:v>8508.7999999999993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4-4ADA-9DEA-D454B2E91431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EBK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'Ark1'!$A$4:$A$8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Q321</c:v>
                </c:pt>
              </c:strCache>
            </c:strRef>
          </c:cat>
          <c:val>
            <c:numRef>
              <c:f>'Ark1'!$C$4:$C$8</c:f>
              <c:numCache>
                <c:formatCode>#,##0</c:formatCode>
                <c:ptCount val="5"/>
                <c:pt idx="0">
                  <c:v>4839.2</c:v>
                </c:pt>
                <c:pt idx="1">
                  <c:v>4874.5</c:v>
                </c:pt>
                <c:pt idx="2">
                  <c:v>5105.3999999999996</c:v>
                </c:pt>
                <c:pt idx="3">
                  <c:v>5282.2</c:v>
                </c:pt>
                <c:pt idx="4">
                  <c:v>5485.6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B4-4ADA-9DEA-D454B2E91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74755664"/>
        <c:axId val="574756056"/>
      </c:barChart>
      <c:catAx>
        <c:axId val="57475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4756056"/>
        <c:crosses val="autoZero"/>
        <c:auto val="1"/>
        <c:lblAlgn val="ctr"/>
        <c:lblOffset val="100"/>
        <c:noMultiLvlLbl val="0"/>
      </c:catAx>
      <c:valAx>
        <c:axId val="574756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4755664"/>
        <c:crosses val="autoZero"/>
        <c:crossBetween val="between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10653047441658E-2"/>
          <c:y val="3.9245283018867927E-2"/>
          <c:w val="0.9015080139344599"/>
          <c:h val="0.821926489377507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PM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baseline="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'Ark1'!$B$24:$B$28</c:f>
              <c:numCache>
                <c:formatCode>#,##0</c:formatCode>
                <c:ptCount val="5"/>
                <c:pt idx="0">
                  <c:v>6805.0079999999998</c:v>
                </c:pt>
                <c:pt idx="1">
                  <c:v>6884.7020000000002</c:v>
                </c:pt>
                <c:pt idx="2">
                  <c:v>6942.6540000000005</c:v>
                </c:pt>
                <c:pt idx="3">
                  <c:v>7358.9</c:v>
                </c:pt>
                <c:pt idx="4">
                  <c:v>7309.2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5C-4FAF-91A8-A47CF12563B0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BM</c:v>
                </c:pt>
              </c:strCache>
            </c:strRef>
          </c:tx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2.760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85C-4FAF-91A8-A47CF12563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baseline="0"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'Ark1'!$C$24:$C$28</c:f>
              <c:numCache>
                <c:formatCode>#,##0</c:formatCode>
                <c:ptCount val="5"/>
                <c:pt idx="0">
                  <c:v>2701.8090000000002</c:v>
                </c:pt>
                <c:pt idx="1">
                  <c:v>2816.43</c:v>
                </c:pt>
                <c:pt idx="2">
                  <c:v>2731.076</c:v>
                </c:pt>
                <c:pt idx="3">
                  <c:v>2817.2</c:v>
                </c:pt>
                <c:pt idx="4">
                  <c:v>3026.8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5C-4FAF-91A8-A47CF1256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74757624"/>
        <c:axId val="574761936"/>
      </c:barChart>
      <c:lineChart>
        <c:grouping val="standard"/>
        <c:varyColors val="0"/>
        <c:ser>
          <c:idx val="2"/>
          <c:order val="2"/>
          <c:tx>
            <c:strRef>
              <c:f>'Ark1'!$D$1</c:f>
              <c:strCache>
                <c:ptCount val="1"/>
                <c:pt idx="0">
                  <c:v>Samlet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squar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</c:spPr>
          </c:marker>
          <c:dLbls>
            <c:spPr>
              <a:solidFill>
                <a:srgbClr val="FFC000"/>
              </a:solidFill>
              <a:ln>
                <a:solidFill>
                  <a:schemeClr val="accent3"/>
                </a:solidFill>
              </a:ln>
              <a:effectLst/>
            </c:spPr>
            <c:txPr>
              <a:bodyPr/>
              <a:lstStyle/>
              <a:p>
                <a:pPr>
                  <a:defRPr sz="800" b="1" baseline="0"/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'Ark1'!$A$24:$A$28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'Ark1'!$D$24:$D$28</c:f>
              <c:numCache>
                <c:formatCode>#,##0</c:formatCode>
                <c:ptCount val="5"/>
                <c:pt idx="0">
                  <c:v>9506.8169999999991</c:v>
                </c:pt>
                <c:pt idx="1">
                  <c:v>9701.1319999999996</c:v>
                </c:pt>
                <c:pt idx="2">
                  <c:v>9673.73</c:v>
                </c:pt>
                <c:pt idx="3">
                  <c:v>10176.099999999999</c:v>
                </c:pt>
                <c:pt idx="4">
                  <c:v>10336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85C-4FAF-91A8-A47CF1256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4757624"/>
        <c:axId val="574761936"/>
      </c:lineChart>
      <c:catAx>
        <c:axId val="574757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nb-NO"/>
          </a:p>
        </c:txPr>
        <c:crossAx val="574761936"/>
        <c:crosses val="autoZero"/>
        <c:auto val="1"/>
        <c:lblAlgn val="ctr"/>
        <c:lblOffset val="100"/>
        <c:noMultiLvlLbl val="0"/>
      </c:catAx>
      <c:valAx>
        <c:axId val="574761936"/>
        <c:scaling>
          <c:orientation val="minMax"/>
          <c:max val="11000"/>
          <c:min val="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aseline="0"/>
            </a:pPr>
            <a:endParaRPr lang="nb-NO"/>
          </a:p>
        </c:txPr>
        <c:crossAx val="574757624"/>
        <c:crosses val="autoZero"/>
        <c:crossBetween val="between"/>
        <c:majorUnit val="1000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legend>
      <c:legendPos val="b"/>
      <c:overlay val="0"/>
      <c:txPr>
        <a:bodyPr/>
        <a:lstStyle/>
        <a:p>
          <a:pPr>
            <a:defRPr sz="1000" baseline="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4790552"/>
        <c:axId val="574787808"/>
      </c:barChart>
      <c:catAx>
        <c:axId val="574790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74787808"/>
        <c:crosses val="autoZero"/>
        <c:auto val="1"/>
        <c:lblAlgn val="ctr"/>
        <c:lblOffset val="100"/>
        <c:noMultiLvlLbl val="0"/>
      </c:catAx>
      <c:valAx>
        <c:axId val="574787808"/>
        <c:scaling>
          <c:orientation val="minMax"/>
          <c:max val="3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574790552"/>
        <c:crosses val="autoZero"/>
        <c:crossBetween val="between"/>
      </c:valAx>
      <c:spPr>
        <a:gradFill>
          <a:gsLst>
            <a:gs pos="0">
              <a:srgbClr val="B7DEE8"/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557159787976436E-2"/>
          <c:y val="5.3589054824744319E-2"/>
          <c:w val="0.93200490154777882"/>
          <c:h val="0.865429959739936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F4661"/>
            </a:solidFill>
            <a:ln>
              <a:solidFill>
                <a:srgbClr val="DF466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23-43BC-B65F-16807848E5F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A23-43BC-B65F-16807848E5F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A23-43BC-B65F-16807848E5FA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A23-43BC-B65F-16807848E5FA}"/>
              </c:ext>
            </c:extLst>
          </c:dPt>
          <c:dPt>
            <c:idx val="4"/>
            <c:invertIfNegative val="0"/>
            <c:bubble3D val="0"/>
            <c:spPr>
              <a:solidFill>
                <a:srgbClr val="63B1BC"/>
              </a:solidFill>
              <a:ln>
                <a:solidFill>
                  <a:srgbClr val="63B1BC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A23-43BC-B65F-16807848E5F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A23-43BC-B65F-16807848E5F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A23-43BC-B65F-16807848E5F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1A23-43BC-B65F-16807848E5F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1A23-43BC-B65F-16807848E5F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1A23-43BC-B65F-16807848E5F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1A23-43BC-B65F-16807848E5FA}"/>
              </c:ext>
            </c:extLst>
          </c:dPt>
          <c:dPt>
            <c:idx val="11"/>
            <c:invertIfNegative val="0"/>
            <c:bubble3D val="0"/>
            <c:spPr>
              <a:solidFill>
                <a:srgbClr val="63B1BC"/>
              </a:solidFill>
              <a:ln>
                <a:solidFill>
                  <a:srgbClr val="63B1BC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1A23-43BC-B65F-16807848E5F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1A23-43BC-B65F-16807848E5FA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1A23-43BC-B65F-16807848E5FA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1A23-43BC-B65F-16807848E5FA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1A23-43BC-B65F-16807848E5FA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1A23-43BC-B65F-16807848E5FA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1A23-43BC-B65F-16807848E5FA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1A23-43BC-B65F-16807848E5FA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1A23-43BC-B65F-16807848E5FA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1A23-43BC-B65F-16807848E5FA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1A23-43BC-B65F-16807848E5FA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1A23-43BC-B65F-16807848E5FA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C-1A23-43BC-B65F-16807848E5FA}"/>
              </c:ext>
            </c:extLst>
          </c:dPt>
          <c:dLbls>
            <c:numFmt formatCode="#,##0" sourceLinked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'31.01.18'!$AG$9:$AT$9</c:f>
              <c:strCache>
                <c:ptCount val="13"/>
                <c:pt idx="0">
                  <c:v>06.01.22</c:v>
                </c:pt>
                <c:pt idx="1">
                  <c:v>07.04.22</c:v>
                </c:pt>
                <c:pt idx="2">
                  <c:v>13.02.23</c:v>
                </c:pt>
                <c:pt idx="3">
                  <c:v>23.05.23</c:v>
                </c:pt>
                <c:pt idx="4">
                  <c:v>20.06.23</c:v>
                </c:pt>
                <c:pt idx="5">
                  <c:v>04.09.23</c:v>
                </c:pt>
                <c:pt idx="6">
                  <c:v>31.01.24</c:v>
                </c:pt>
                <c:pt idx="7">
                  <c:v>29.11.24</c:v>
                </c:pt>
                <c:pt idx="8">
                  <c:v>11.04.25</c:v>
                </c:pt>
                <c:pt idx="9">
                  <c:v>25.08.25</c:v>
                </c:pt>
                <c:pt idx="10">
                  <c:v>18.02.26</c:v>
                </c:pt>
                <c:pt idx="11">
                  <c:v>09.06.26</c:v>
                </c:pt>
                <c:pt idx="12">
                  <c:v>18.02.27</c:v>
                </c:pt>
              </c:strCache>
            </c:strRef>
          </c:cat>
          <c:val>
            <c:numRef>
              <c:f>'31.01.18'!$AG$20:$AT$20</c:f>
              <c:numCache>
                <c:formatCode>0.0</c:formatCode>
                <c:ptCount val="13"/>
                <c:pt idx="0">
                  <c:v>90</c:v>
                </c:pt>
                <c:pt idx="1">
                  <c:v>222</c:v>
                </c:pt>
                <c:pt idx="2">
                  <c:v>360</c:v>
                </c:pt>
                <c:pt idx="3">
                  <c:v>100</c:v>
                </c:pt>
                <c:pt idx="4">
                  <c:v>100</c:v>
                </c:pt>
                <c:pt idx="5">
                  <c:v>350</c:v>
                </c:pt>
                <c:pt idx="6">
                  <c:v>375</c:v>
                </c:pt>
                <c:pt idx="7">
                  <c:v>400</c:v>
                </c:pt>
                <c:pt idx="8">
                  <c:v>400</c:v>
                </c:pt>
                <c:pt idx="9">
                  <c:v>400</c:v>
                </c:pt>
                <c:pt idx="10">
                  <c:v>400</c:v>
                </c:pt>
                <c:pt idx="11">
                  <c:v>100</c:v>
                </c:pt>
                <c:pt idx="12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1A23-43BC-B65F-16807848E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796040"/>
        <c:axId val="314796432"/>
      </c:barChart>
      <c:catAx>
        <c:axId val="314796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4796432"/>
        <c:crosses val="autoZero"/>
        <c:auto val="1"/>
        <c:lblAlgn val="ctr"/>
        <c:lblOffset val="100"/>
        <c:noMultiLvlLbl val="0"/>
      </c:catAx>
      <c:valAx>
        <c:axId val="314796432"/>
        <c:scaling>
          <c:orientation val="minMax"/>
          <c:max val="45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314796040"/>
        <c:crosses val="autoZero"/>
        <c:crossBetween val="between"/>
        <c:majorUnit val="50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b-NO" sz="1400" baseline="0"/>
              <a:t>Forfall funding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2554074305068302"/>
          <c:y val="0.21769646441253662"/>
          <c:w val="0.82605441646526856"/>
          <c:h val="0.5548695383665277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202728"/>
        <c:axId val="426208608"/>
      </c:barChart>
      <c:catAx>
        <c:axId val="426202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26208608"/>
        <c:crosses val="autoZero"/>
        <c:auto val="1"/>
        <c:lblAlgn val="ctr"/>
        <c:lblOffset val="100"/>
        <c:noMultiLvlLbl val="0"/>
      </c:catAx>
      <c:valAx>
        <c:axId val="426208608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26202728"/>
        <c:crosses val="autoZero"/>
        <c:crossBetween val="between"/>
        <c:majorUnit val="200"/>
        <c:minorUnit val="1.0000000000000003E-4"/>
      </c:valAx>
      <c:spPr>
        <a:gradFill>
          <a:gsLst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200"/>
            </a:pPr>
            <a:r>
              <a:rPr lang="nb-NO" sz="1200" dirty="0"/>
              <a:t>Forfall markedsfinansiering</a:t>
            </a:r>
            <a:endParaRPr lang="nb-NO" sz="1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922271683275825"/>
          <c:y val="3.03974284830470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62419960161518"/>
          <c:y val="0.1268072572727395"/>
          <c:w val="0.85326337585877965"/>
          <c:h val="0.777935751492218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F4661"/>
            </a:solidFill>
            <a:ln>
              <a:solidFill>
                <a:srgbClr val="DF466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89-4F4B-8018-44229B8194C0}"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Grafer!$A$138:$A$144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Grafer!$B$138:$B$144</c:f>
              <c:numCache>
                <c:formatCode>General</c:formatCode>
                <c:ptCount val="7"/>
                <c:pt idx="0">
                  <c:v>0</c:v>
                </c:pt>
                <c:pt idx="1">
                  <c:v>312</c:v>
                </c:pt>
                <c:pt idx="2">
                  <c:v>910</c:v>
                </c:pt>
                <c:pt idx="3">
                  <c:v>775</c:v>
                </c:pt>
                <c:pt idx="4">
                  <c:v>800</c:v>
                </c:pt>
                <c:pt idx="5">
                  <c:v>500</c:v>
                </c:pt>
                <c:pt idx="6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89-4F4B-8018-44229B819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922600"/>
        <c:axId val="361925344"/>
      </c:barChart>
      <c:catAx>
        <c:axId val="361922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nb-NO"/>
          </a:p>
        </c:txPr>
        <c:crossAx val="361925344"/>
        <c:crosses val="autoZero"/>
        <c:auto val="1"/>
        <c:lblAlgn val="ctr"/>
        <c:lblOffset val="100"/>
        <c:noMultiLvlLbl val="0"/>
      </c:catAx>
      <c:valAx>
        <c:axId val="361925344"/>
        <c:scaling>
          <c:orientation val="minMax"/>
          <c:max val="1000"/>
          <c:min val="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aseline="0"/>
            </a:pPr>
            <a:endParaRPr lang="nb-NO"/>
          </a:p>
        </c:txPr>
        <c:crossAx val="361922600"/>
        <c:crosses val="autoZero"/>
        <c:crossBetween val="between"/>
        <c:majorUnit val="200"/>
        <c:minorUnit val="1.0000000000000003E-4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948154785827314E-2"/>
          <c:y val="3.0456927550821286E-2"/>
          <c:w val="0.92216302568742037"/>
          <c:h val="0.82363084237111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22C-42C3-8524-B7277B8068C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22C-42C3-8524-B7277B8068C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22C-42C3-8524-B7277B8068C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22C-42C3-8524-B7277B8068C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22C-42C3-8524-B7277B8068C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E22C-42C3-8524-B7277B8068C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E22C-42C3-8524-B7277B8068C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E22C-42C3-8524-B7277B8068C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E22C-42C3-8524-B7277B8068C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E22C-42C3-8524-B7277B8068C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E22C-42C3-8524-B7277B8068CB}"/>
              </c:ext>
            </c:extLst>
          </c:dPt>
          <c:dLbls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sz="800" b="1" baseline="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'Ark1'!$A$2:$A$10</c:f>
              <c:strCache>
                <c:ptCount val="9"/>
                <c:pt idx="0">
                  <c:v>Q320</c:v>
                </c:pt>
                <c:pt idx="1">
                  <c:v>Netto renter</c:v>
                </c:pt>
                <c:pt idx="2">
                  <c:v>Prov EBK</c:v>
                </c:pt>
                <c:pt idx="3">
                  <c:v>Prov annet</c:v>
                </c:pt>
                <c:pt idx="4">
                  <c:v>Driftskostn</c:v>
                </c:pt>
                <c:pt idx="5">
                  <c:v>Tapsavs</c:v>
                </c:pt>
                <c:pt idx="6">
                  <c:v>Utbytte</c:v>
                </c:pt>
                <c:pt idx="7">
                  <c:v>Verdipapirer</c:v>
                </c:pt>
                <c:pt idx="8">
                  <c:v>Q321</c:v>
                </c:pt>
              </c:strCache>
            </c:strRef>
          </c:cat>
          <c:val>
            <c:numRef>
              <c:f>'Ark1'!$B$2:$B$10</c:f>
              <c:numCache>
                <c:formatCode>0.0</c:formatCode>
                <c:ptCount val="9"/>
                <c:pt idx="0">
                  <c:v>39.700000000000003</c:v>
                </c:pt>
                <c:pt idx="1">
                  <c:v>3.4</c:v>
                </c:pt>
                <c:pt idx="2">
                  <c:v>1.5</c:v>
                </c:pt>
                <c:pt idx="3">
                  <c:v>1.5</c:v>
                </c:pt>
                <c:pt idx="4">
                  <c:v>-4.5</c:v>
                </c:pt>
                <c:pt idx="5">
                  <c:v>-1.4</c:v>
                </c:pt>
                <c:pt idx="6">
                  <c:v>-0.4</c:v>
                </c:pt>
                <c:pt idx="7">
                  <c:v>-1.7</c:v>
                </c:pt>
                <c:pt idx="8">
                  <c:v>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22C-42C3-8524-B7277B8068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74795648"/>
        <c:axId val="574796824"/>
      </c:barChart>
      <c:catAx>
        <c:axId val="574795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900" baseline="0"/>
            </a:pPr>
            <a:endParaRPr lang="nb-NO"/>
          </a:p>
        </c:txPr>
        <c:crossAx val="574796824"/>
        <c:crosses val="autoZero"/>
        <c:auto val="1"/>
        <c:lblAlgn val="ctr"/>
        <c:lblOffset val="100"/>
        <c:noMultiLvlLbl val="0"/>
      </c:catAx>
      <c:valAx>
        <c:axId val="574796824"/>
        <c:scaling>
          <c:orientation val="minMax"/>
          <c:max val="50"/>
          <c:min val="-1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nb-NO"/>
          </a:p>
        </c:txPr>
        <c:crossAx val="574795648"/>
        <c:crosses val="autoZero"/>
        <c:crossBetween val="between"/>
        <c:majorUnit val="10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42279777113045E-2"/>
          <c:y val="3.0188679245283019E-2"/>
          <c:w val="0.9177138645233176"/>
          <c:h val="0.86514716981132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6BD7-4F50-9CAC-0B4C96A0B16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6BD7-4F50-9CAC-0B4C96A0B16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DFF1-4BAA-BCED-1C35EA934A9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BD7-4F50-9CAC-0B4C96A0B16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BD7-4F50-9CAC-0B4C96A0B16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6BD7-4F50-9CAC-0B4C96A0B16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BD7-4F50-9CAC-0B4C96A0B16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BD7-4F50-9CAC-0B4C96A0B16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6BD7-4F50-9CAC-0B4C96A0B16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BD7-4F50-9CAC-0B4C96A0B16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BD7-4F50-9CAC-0B4C96A0B16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BD7-4F50-9CAC-0B4C96A0B16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BD7-4F50-9CAC-0B4C96A0B167}"/>
              </c:ext>
            </c:extLst>
          </c:dPt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800" b="1" baseline="0">
                    <a:solidFill>
                      <a:schemeClr val="tx1"/>
                    </a:solidFill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'Ark1'!$A$2:$A$10</c:f>
              <c:strCache>
                <c:ptCount val="9"/>
                <c:pt idx="0">
                  <c:v>30.09.2020</c:v>
                </c:pt>
                <c:pt idx="1">
                  <c:v>Netto renter</c:v>
                </c:pt>
                <c:pt idx="2">
                  <c:v>Prov EBK</c:v>
                </c:pt>
                <c:pt idx="3">
                  <c:v>Prov annet</c:v>
                </c:pt>
                <c:pt idx="4">
                  <c:v>Driftskostn</c:v>
                </c:pt>
                <c:pt idx="5">
                  <c:v>Tapsavs</c:v>
                </c:pt>
                <c:pt idx="6">
                  <c:v>Utbytte</c:v>
                </c:pt>
                <c:pt idx="7">
                  <c:v>Verdipapirer</c:v>
                </c:pt>
                <c:pt idx="8">
                  <c:v>30.09.2021</c:v>
                </c:pt>
              </c:strCache>
            </c:strRef>
          </c:cat>
          <c:val>
            <c:numRef>
              <c:f>'Ark1'!$B$2:$B$10</c:f>
              <c:numCache>
                <c:formatCode>0.0</c:formatCode>
                <c:ptCount val="9"/>
                <c:pt idx="0">
                  <c:v>124.4</c:v>
                </c:pt>
                <c:pt idx="1">
                  <c:v>1.3</c:v>
                </c:pt>
                <c:pt idx="2">
                  <c:v>7.7</c:v>
                </c:pt>
                <c:pt idx="3">
                  <c:v>2.7</c:v>
                </c:pt>
                <c:pt idx="4">
                  <c:v>-7.5</c:v>
                </c:pt>
                <c:pt idx="5">
                  <c:v>22.7</c:v>
                </c:pt>
                <c:pt idx="6">
                  <c:v>-3.7</c:v>
                </c:pt>
                <c:pt idx="7">
                  <c:v>-1.8</c:v>
                </c:pt>
                <c:pt idx="8">
                  <c:v>145.80000000000001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BD7-4F50-9CAC-0B4C96A0B1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3853224"/>
        <c:axId val="213853616"/>
      </c:barChart>
      <c:catAx>
        <c:axId val="213853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900" baseline="0"/>
            </a:pPr>
            <a:endParaRPr lang="nb-NO"/>
          </a:p>
        </c:txPr>
        <c:crossAx val="213853616"/>
        <c:crosses val="autoZero"/>
        <c:auto val="1"/>
        <c:lblAlgn val="ctr"/>
        <c:lblOffset val="100"/>
        <c:noMultiLvlLbl val="0"/>
      </c:catAx>
      <c:valAx>
        <c:axId val="213853616"/>
        <c:scaling>
          <c:orientation val="minMax"/>
          <c:max val="160"/>
          <c:min val="-2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nb-NO"/>
          </a:p>
        </c:txPr>
        <c:crossAx val="213853224"/>
        <c:crosses val="autoZero"/>
        <c:crossBetween val="between"/>
        <c:majorUnit val="20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74874313582272"/>
          <c:y val="3.3207547169811322E-2"/>
          <c:w val="0.84672233627195059"/>
          <c:h val="0.812577982469172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Renter</c:v>
                </c:pt>
              </c:strCache>
            </c:strRef>
          </c:tx>
          <c:invertIfNegative val="0"/>
          <c:dLbls>
            <c:delete val="1"/>
          </c:dLbls>
          <c:cat>
            <c:strRef>
              <c:f>'Ark1'!$A$16:$A$20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'Ark1'!$B$16:$B$20</c:f>
              <c:numCache>
                <c:formatCode>0.0</c:formatCode>
                <c:ptCount val="5"/>
                <c:pt idx="0">
                  <c:v>52.9</c:v>
                </c:pt>
                <c:pt idx="1">
                  <c:v>54.8</c:v>
                </c:pt>
                <c:pt idx="2">
                  <c:v>53.9</c:v>
                </c:pt>
                <c:pt idx="3">
                  <c:v>54.6</c:v>
                </c:pt>
                <c:pt idx="4">
                  <c:v>56.35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6F6-4C76-8103-6B87B9AE54EC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Provisjoner</c:v>
                </c:pt>
              </c:strCache>
            </c:strRef>
          </c:tx>
          <c:invertIfNegative val="0"/>
          <c:dLbls>
            <c:delete val="1"/>
          </c:dLbls>
          <c:cat>
            <c:strRef>
              <c:f>'Ark1'!$A$16:$A$20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'Ark1'!$C$16:$C$20</c:f>
              <c:numCache>
                <c:formatCode>0.0</c:formatCode>
                <c:ptCount val="5"/>
                <c:pt idx="0">
                  <c:v>21.1</c:v>
                </c:pt>
                <c:pt idx="1">
                  <c:v>23.9</c:v>
                </c:pt>
                <c:pt idx="2">
                  <c:v>21.1</c:v>
                </c:pt>
                <c:pt idx="3">
                  <c:v>21.5</c:v>
                </c:pt>
                <c:pt idx="4">
                  <c:v>24.15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6F6-4C76-8103-6B87B9AE54EC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Annet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FF-4779-9F19-041245E3551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FF-4779-9F19-041245E3551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FF-4779-9F19-041245E3551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FF-4779-9F19-041245E3551B}"/>
                </c:ext>
              </c:extLst>
            </c:dLbl>
            <c:dLbl>
              <c:idx val="4"/>
              <c:layout>
                <c:manualLayout>
                  <c:x val="-0.16956984828108182"/>
                  <c:y val="-4.830188679245282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 b="1"/>
                    </a:pPr>
                    <a:r>
                      <a:rPr lang="en-US" sz="800" b="1" i="0" u="none" strike="noStrike" kern="1200" baseline="0" dirty="0">
                        <a:solidFill>
                          <a:srgbClr val="253746"/>
                        </a:solidFill>
                      </a:rPr>
                      <a:t>Eika</a:t>
                    </a:r>
                  </a:p>
                  <a:p>
                    <a:pPr>
                      <a:defRPr sz="800" b="1"/>
                    </a:pPr>
                    <a:r>
                      <a:rPr lang="en-US" sz="800" b="1" i="0" u="none" strike="noStrike" kern="1200" baseline="0" dirty="0">
                        <a:solidFill>
                          <a:srgbClr val="253746"/>
                        </a:solidFill>
                      </a:rPr>
                      <a:t>EBK</a:t>
                    </a:r>
                  </a:p>
                  <a:p>
                    <a:pPr>
                      <a:defRPr sz="800" b="1"/>
                    </a:pPr>
                    <a:r>
                      <a:rPr lang="en-US" sz="800" b="1" i="0" u="none" strike="noStrike" kern="1200" baseline="0" dirty="0">
                        <a:solidFill>
                          <a:srgbClr val="253746"/>
                        </a:solidFill>
                      </a:rPr>
                      <a:t>26,7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843402149741308E-2"/>
                      <c:h val="0.1256150943396226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5FF-4779-9F19-041245E355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'Ark1'!$A$16:$A$20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'Ark1'!$D$16:$D$20</c:f>
              <c:numCache>
                <c:formatCode>0.0</c:formatCode>
                <c:ptCount val="5"/>
                <c:pt idx="0">
                  <c:v>2</c:v>
                </c:pt>
                <c:pt idx="1">
                  <c:v>4.5</c:v>
                </c:pt>
                <c:pt idx="2">
                  <c:v>1.6</c:v>
                </c:pt>
                <c:pt idx="3">
                  <c:v>27.2</c:v>
                </c:pt>
                <c:pt idx="4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6F6-4C76-8103-6B87B9AE54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574781928"/>
        <c:axId val="574787024"/>
      </c:barChart>
      <c:lineChart>
        <c:grouping val="standard"/>
        <c:varyColors val="0"/>
        <c:ser>
          <c:idx val="3"/>
          <c:order val="3"/>
          <c:tx>
            <c:strRef>
              <c:f>'Ark1'!$E$1</c:f>
              <c:strCache>
                <c:ptCount val="1"/>
                <c:pt idx="0">
                  <c:v>Samlet</c:v>
                </c:pt>
              </c:strCache>
            </c:strRef>
          </c:tx>
          <c:spPr>
            <a:ln>
              <a:solidFill>
                <a:schemeClr val="accent5">
                  <a:lumMod val="65000"/>
                </a:schemeClr>
              </a:solidFill>
            </a:ln>
          </c:spPr>
          <c:marker>
            <c:symbol val="none"/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'Ark1'!$A$16:$A$20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'Ark1'!$E$16:$E$20</c:f>
              <c:numCache>
                <c:formatCode>0.0</c:formatCode>
                <c:ptCount val="5"/>
                <c:pt idx="0">
                  <c:v>76</c:v>
                </c:pt>
                <c:pt idx="1">
                  <c:v>83.199999999999989</c:v>
                </c:pt>
                <c:pt idx="2">
                  <c:v>76.599999999999994</c:v>
                </c:pt>
                <c:pt idx="3">
                  <c:v>103.3</c:v>
                </c:pt>
                <c:pt idx="4">
                  <c:v>80.400000000000006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86F6-4C76-8103-6B87B9AE5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4781928"/>
        <c:axId val="574787024"/>
      </c:lineChart>
      <c:catAx>
        <c:axId val="574781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800" baseline="0"/>
            </a:pPr>
            <a:endParaRPr lang="nb-NO"/>
          </a:p>
        </c:txPr>
        <c:crossAx val="574787024"/>
        <c:crosses val="autoZero"/>
        <c:auto val="1"/>
        <c:lblAlgn val="ctr"/>
        <c:lblOffset val="100"/>
        <c:noMultiLvlLbl val="0"/>
      </c:catAx>
      <c:valAx>
        <c:axId val="574787024"/>
        <c:scaling>
          <c:orientation val="minMax"/>
          <c:max val="1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800" baseline="0"/>
            </a:pPr>
            <a:endParaRPr lang="nb-NO"/>
          </a:p>
        </c:txPr>
        <c:crossAx val="574781928"/>
        <c:crosses val="autoZero"/>
        <c:crossBetween val="between"/>
        <c:majorUnit val="10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legend>
      <c:legendPos val="b"/>
      <c:overlay val="0"/>
      <c:txPr>
        <a:bodyPr/>
        <a:lstStyle/>
        <a:p>
          <a:pPr>
            <a:defRPr sz="800" baseline="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400" baseline="0"/>
      </a:pPr>
      <a:endParaRPr lang="nb-NO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0330606754496E-2"/>
          <c:y val="3.0626533947407518E-2"/>
          <c:w val="0.888808336375147"/>
          <c:h val="0.819231806432752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Personal</c:v>
                </c:pt>
              </c:strCache>
            </c:strRef>
          </c:tx>
          <c:invertIfNegative val="0"/>
          <c:cat>
            <c:strRef>
              <c:f>'Ark1'!$A$16:$A$21</c:f>
              <c:strCache>
                <c:ptCount val="6"/>
                <c:pt idx="0">
                  <c:v>Q320</c:v>
                </c:pt>
                <c:pt idx="1">
                  <c:v>Q420</c:v>
                </c:pt>
                <c:pt idx="2">
                  <c:v>Q420just</c:v>
                </c:pt>
                <c:pt idx="3">
                  <c:v>Q121</c:v>
                </c:pt>
                <c:pt idx="4">
                  <c:v>Q221</c:v>
                </c:pt>
                <c:pt idx="5">
                  <c:v>Q321</c:v>
                </c:pt>
              </c:strCache>
            </c:strRef>
          </c:cat>
          <c:val>
            <c:numRef>
              <c:f>'Ark1'!$B$16:$B$21</c:f>
              <c:numCache>
                <c:formatCode>0.0</c:formatCode>
                <c:ptCount val="6"/>
                <c:pt idx="0">
                  <c:v>18.8</c:v>
                </c:pt>
                <c:pt idx="1">
                  <c:v>21.9</c:v>
                </c:pt>
                <c:pt idx="2">
                  <c:v>21.9</c:v>
                </c:pt>
                <c:pt idx="3">
                  <c:v>19.22</c:v>
                </c:pt>
                <c:pt idx="4">
                  <c:v>19.899999999999999</c:v>
                </c:pt>
                <c:pt idx="5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B-4A2C-A183-2BF2AAD02951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Admin</c:v>
                </c:pt>
              </c:strCache>
            </c:strRef>
          </c:tx>
          <c:invertIfNegative val="0"/>
          <c:cat>
            <c:strRef>
              <c:f>'Ark1'!$A$16:$A$21</c:f>
              <c:strCache>
                <c:ptCount val="6"/>
                <c:pt idx="0">
                  <c:v>Q320</c:v>
                </c:pt>
                <c:pt idx="1">
                  <c:v>Q420</c:v>
                </c:pt>
                <c:pt idx="2">
                  <c:v>Q420just</c:v>
                </c:pt>
                <c:pt idx="3">
                  <c:v>Q121</c:v>
                </c:pt>
                <c:pt idx="4">
                  <c:v>Q221</c:v>
                </c:pt>
                <c:pt idx="5">
                  <c:v>Q321</c:v>
                </c:pt>
              </c:strCache>
            </c:strRef>
          </c:cat>
          <c:val>
            <c:numRef>
              <c:f>'Ark1'!$C$16:$C$21</c:f>
              <c:numCache>
                <c:formatCode>0.0</c:formatCode>
                <c:ptCount val="6"/>
                <c:pt idx="0">
                  <c:v>10.5</c:v>
                </c:pt>
                <c:pt idx="1">
                  <c:v>38.299999999999997</c:v>
                </c:pt>
                <c:pt idx="2">
                  <c:v>14.299999999999997</c:v>
                </c:pt>
                <c:pt idx="3">
                  <c:v>13.33</c:v>
                </c:pt>
                <c:pt idx="4">
                  <c:v>11.3</c:v>
                </c:pt>
                <c:pt idx="5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AB-4A2C-A183-2BF2AAD02951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Avskr</c:v>
                </c:pt>
              </c:strCache>
            </c:strRef>
          </c:tx>
          <c:invertIfNegative val="0"/>
          <c:cat>
            <c:strRef>
              <c:f>'Ark1'!$A$16:$A$21</c:f>
              <c:strCache>
                <c:ptCount val="6"/>
                <c:pt idx="0">
                  <c:v>Q320</c:v>
                </c:pt>
                <c:pt idx="1">
                  <c:v>Q420</c:v>
                </c:pt>
                <c:pt idx="2">
                  <c:v>Q420just</c:v>
                </c:pt>
                <c:pt idx="3">
                  <c:v>Q121</c:v>
                </c:pt>
                <c:pt idx="4">
                  <c:v>Q221</c:v>
                </c:pt>
                <c:pt idx="5">
                  <c:v>Q321</c:v>
                </c:pt>
              </c:strCache>
            </c:strRef>
          </c:cat>
          <c:val>
            <c:numRef>
              <c:f>'Ark1'!$D$16:$D$21</c:f>
              <c:numCache>
                <c:formatCode>0.0</c:formatCode>
                <c:ptCount val="6"/>
                <c:pt idx="0">
                  <c:v>2.2000000000000002</c:v>
                </c:pt>
                <c:pt idx="1">
                  <c:v>2.25</c:v>
                </c:pt>
                <c:pt idx="2">
                  <c:v>2.25</c:v>
                </c:pt>
                <c:pt idx="3">
                  <c:v>2.2200000000000002</c:v>
                </c:pt>
                <c:pt idx="4">
                  <c:v>2.35</c:v>
                </c:pt>
                <c:pt idx="5">
                  <c:v>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AB-4A2C-A183-2BF2AAD02951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ADK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'Ark1'!$A$16:$A$21</c:f>
              <c:strCache>
                <c:ptCount val="6"/>
                <c:pt idx="0">
                  <c:v>Q320</c:v>
                </c:pt>
                <c:pt idx="1">
                  <c:v>Q420</c:v>
                </c:pt>
                <c:pt idx="2">
                  <c:v>Q420just</c:v>
                </c:pt>
                <c:pt idx="3">
                  <c:v>Q121</c:v>
                </c:pt>
                <c:pt idx="4">
                  <c:v>Q221</c:v>
                </c:pt>
                <c:pt idx="5">
                  <c:v>Q321</c:v>
                </c:pt>
              </c:strCache>
            </c:strRef>
          </c:cat>
          <c:val>
            <c:numRef>
              <c:f>'Ark1'!$E$16:$E$21</c:f>
              <c:numCache>
                <c:formatCode>0.0</c:formatCode>
                <c:ptCount val="6"/>
                <c:pt idx="0">
                  <c:v>4.5</c:v>
                </c:pt>
                <c:pt idx="1">
                  <c:v>6.15</c:v>
                </c:pt>
                <c:pt idx="2">
                  <c:v>6.15</c:v>
                </c:pt>
                <c:pt idx="3">
                  <c:v>6.12</c:v>
                </c:pt>
                <c:pt idx="4">
                  <c:v>5.9</c:v>
                </c:pt>
                <c:pt idx="5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AB-4A2C-A183-2BF2AAD02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74785064"/>
        <c:axId val="574788984"/>
      </c:barChart>
      <c:lineChart>
        <c:grouping val="standard"/>
        <c:varyColors val="0"/>
        <c:ser>
          <c:idx val="4"/>
          <c:order val="4"/>
          <c:tx>
            <c:strRef>
              <c:f>'Ark1'!$F$1</c:f>
              <c:strCache>
                <c:ptCount val="1"/>
                <c:pt idx="0">
                  <c:v>Samlet</c:v>
                </c:pt>
              </c:strCache>
            </c:strRef>
          </c:tx>
          <c:spPr>
            <a:ln>
              <a:solidFill>
                <a:schemeClr val="accent5">
                  <a:lumMod val="65000"/>
                </a:schemeClr>
              </a:solidFill>
            </a:ln>
          </c:spPr>
          <c:marker>
            <c:symbol val="none"/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sz="800" b="1">
                    <a:solidFill>
                      <a:schemeClr val="tx1"/>
                    </a:solidFill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'Ark1'!$A$16:$A$21</c:f>
              <c:strCache>
                <c:ptCount val="6"/>
                <c:pt idx="0">
                  <c:v>Q320</c:v>
                </c:pt>
                <c:pt idx="1">
                  <c:v>Q420</c:v>
                </c:pt>
                <c:pt idx="2">
                  <c:v>Q420just</c:v>
                </c:pt>
                <c:pt idx="3">
                  <c:v>Q121</c:v>
                </c:pt>
                <c:pt idx="4">
                  <c:v>Q221</c:v>
                </c:pt>
                <c:pt idx="5">
                  <c:v>Q321</c:v>
                </c:pt>
              </c:strCache>
            </c:strRef>
          </c:cat>
          <c:val>
            <c:numRef>
              <c:f>'Ark1'!$F$16:$F$21</c:f>
              <c:numCache>
                <c:formatCode>0.0</c:formatCode>
                <c:ptCount val="6"/>
                <c:pt idx="0">
                  <c:v>36</c:v>
                </c:pt>
                <c:pt idx="1">
                  <c:v>68.599999999999994</c:v>
                </c:pt>
                <c:pt idx="2">
                  <c:v>44.599999999999994</c:v>
                </c:pt>
                <c:pt idx="3">
                  <c:v>40.889999999999993</c:v>
                </c:pt>
                <c:pt idx="4">
                  <c:v>39.449999999999996</c:v>
                </c:pt>
                <c:pt idx="5">
                  <c:v>40.450000000000003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AB-4A2C-A183-2BF2AAD02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4785064"/>
        <c:axId val="574788984"/>
      </c:lineChart>
      <c:catAx>
        <c:axId val="574785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800" baseline="0"/>
            </a:pPr>
            <a:endParaRPr lang="nb-NO"/>
          </a:p>
        </c:txPr>
        <c:crossAx val="574788984"/>
        <c:crosses val="autoZero"/>
        <c:auto val="1"/>
        <c:lblAlgn val="ctr"/>
        <c:lblOffset val="100"/>
        <c:noMultiLvlLbl val="0"/>
      </c:catAx>
      <c:valAx>
        <c:axId val="574788984"/>
        <c:scaling>
          <c:orientation val="minMax"/>
          <c:max val="7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800" baseline="0"/>
            </a:pPr>
            <a:endParaRPr lang="nb-NO"/>
          </a:p>
        </c:txPr>
        <c:crossAx val="574785064"/>
        <c:crosses val="autoZero"/>
        <c:crossBetween val="between"/>
        <c:majorUnit val="10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legend>
      <c:legendPos val="b"/>
      <c:overlay val="0"/>
      <c:txPr>
        <a:bodyPr/>
        <a:lstStyle/>
        <a:p>
          <a:pPr>
            <a:defRPr sz="800" baseline="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400" baseline="0"/>
      </a:pPr>
      <a:endParaRPr lang="nb-N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Rentenetto i MNOK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5E11-41BD-9095-A605A2E4D21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6-A147-4C73-9556-EE6B8875CBC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E87E-423D-BE93-CC21CBB994E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6E20-4BC2-9EA4-51387F1FC85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046-4731-A5C5-26B3062385D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E023-40E7-BA99-ECE605FEA4D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A5C8-44B6-96DC-BEF60D12072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6E20-4BC2-9EA4-51387F1FC85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046-4731-A5C5-26B306238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023-40E7-BA99-ECE605FEA4D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A5C8-44B6-96DC-BEF60D12072A}"/>
              </c:ext>
            </c:extLst>
          </c:dPt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'Ark1'!$A$16:$A$20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'Ark1'!$B$16:$B$20</c:f>
              <c:numCache>
                <c:formatCode>0.0</c:formatCode>
                <c:ptCount val="5"/>
                <c:pt idx="0">
                  <c:v>52.9</c:v>
                </c:pt>
                <c:pt idx="1">
                  <c:v>54.8</c:v>
                </c:pt>
                <c:pt idx="2">
                  <c:v>53.9</c:v>
                </c:pt>
                <c:pt idx="3">
                  <c:v>54.6</c:v>
                </c:pt>
                <c:pt idx="4">
                  <c:v>56.4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46-4731-A5C5-26B306238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74779184"/>
        <c:axId val="574788592"/>
      </c:barChart>
      <c:lineChart>
        <c:grouping val="standard"/>
        <c:varyColors val="0"/>
        <c:ser>
          <c:idx val="1"/>
          <c:order val="1"/>
          <c:tx>
            <c:strRef>
              <c:f>'Ark1'!$C$1</c:f>
              <c:strCache>
                <c:ptCount val="1"/>
                <c:pt idx="0">
                  <c:v>Rentenetto i % av FVK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none"/>
          </c:marker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5-6046-4731-A5C5-26B3062385D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6-6046-4731-A5C5-26B3062385D0}"/>
              </c:ext>
            </c:extLst>
          </c:dPt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'Ark1'!$A$16:$A$20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'Ark1'!$C$16:$C$20</c:f>
              <c:numCache>
                <c:formatCode>0.00%</c:formatCode>
                <c:ptCount val="5"/>
                <c:pt idx="0">
                  <c:v>1.41E-2</c:v>
                </c:pt>
                <c:pt idx="1">
                  <c:v>1.4500000000000001E-2</c:v>
                </c:pt>
                <c:pt idx="2">
                  <c:v>1.43E-2</c:v>
                </c:pt>
                <c:pt idx="3">
                  <c:v>1.41E-2</c:v>
                </c:pt>
                <c:pt idx="4">
                  <c:v>1.41E-2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046-4731-A5C5-26B306238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4789376"/>
        <c:axId val="574781144"/>
      </c:lineChart>
      <c:catAx>
        <c:axId val="574779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000" baseline="0"/>
            </a:pPr>
            <a:endParaRPr lang="nb-NO"/>
          </a:p>
        </c:txPr>
        <c:crossAx val="574788592"/>
        <c:crosses val="autoZero"/>
        <c:auto val="1"/>
        <c:lblAlgn val="ctr"/>
        <c:lblOffset val="100"/>
        <c:noMultiLvlLbl val="0"/>
      </c:catAx>
      <c:valAx>
        <c:axId val="574788592"/>
        <c:scaling>
          <c:orientation val="minMax"/>
          <c:max val="6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nb-NO"/>
          </a:p>
        </c:txPr>
        <c:crossAx val="574779184"/>
        <c:crosses val="autoZero"/>
        <c:crossBetween val="between"/>
        <c:majorUnit val="10"/>
      </c:valAx>
      <c:valAx>
        <c:axId val="574781144"/>
        <c:scaling>
          <c:orientation val="minMax"/>
          <c:max val="1.5000000000000003E-2"/>
          <c:min val="1.2000000000000002E-2"/>
        </c:scaling>
        <c:delete val="0"/>
        <c:axPos val="r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574789376"/>
        <c:crosses val="max"/>
        <c:crossBetween val="between"/>
      </c:valAx>
      <c:catAx>
        <c:axId val="574789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4781144"/>
        <c:crosses val="autoZero"/>
        <c:auto val="1"/>
        <c:lblAlgn val="ctr"/>
        <c:lblOffset val="100"/>
        <c:noMultiLvlLbl val="0"/>
      </c:cat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legend>
      <c:legendPos val="b"/>
      <c:overlay val="0"/>
      <c:txPr>
        <a:bodyPr/>
        <a:lstStyle/>
        <a:p>
          <a:pPr>
            <a:defRPr sz="1000" baseline="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400" baseline="0"/>
      </a:pPr>
      <a:endParaRPr lang="nb-N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83928710612803E-2"/>
          <c:y val="4.2790035491754627E-2"/>
          <c:w val="0.89663971214305238"/>
          <c:h val="0.84844927394304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Forretningskapital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C40-4569-AA61-9B6BAA95E5C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A7A-47E5-8198-31C5CD9D635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63E-4417-A077-1EDCB806EA5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C40-4569-AA61-9B6BAA95E5C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0F2-41C5-AF42-D0B50158CB1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A7A-47E5-8198-31C5CD9D6357}"/>
              </c:ext>
            </c:extLst>
          </c:dPt>
          <c:dLbls>
            <c:numFmt formatCode="#,##0" sourceLinked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txPr>
              <a:bodyPr/>
              <a:lstStyle/>
              <a:p>
                <a:pPr>
                  <a:defRPr sz="800" b="1" baseline="0">
                    <a:solidFill>
                      <a:schemeClr val="tx1"/>
                    </a:solidFill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'Ark1'!$A$16:$A$20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'Ark1'!$B$16:$B$20</c:f>
              <c:numCache>
                <c:formatCode>0</c:formatCode>
                <c:ptCount val="5"/>
                <c:pt idx="0">
                  <c:v>274.0727174060508</c:v>
                </c:pt>
                <c:pt idx="1">
                  <c:v>273.17366871822321</c:v>
                </c:pt>
                <c:pt idx="2">
                  <c:v>270.92105263157896</c:v>
                </c:pt>
                <c:pt idx="3">
                  <c:v>279.10526315789474</c:v>
                </c:pt>
                <c:pt idx="4">
                  <c:v>280.50470711297072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5-40CC-ABE5-43E0F5583B3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Utlån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Lbls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>
                    <a:solidFill>
                      <a:schemeClr val="tx1"/>
                    </a:solidFill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'Ark1'!$A$16:$A$20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'Ark1'!$C$16:$C$20</c:f>
              <c:numCache>
                <c:formatCode>0</c:formatCode>
                <c:ptCount val="5"/>
                <c:pt idx="0">
                  <c:v>235.50400217066885</c:v>
                </c:pt>
                <c:pt idx="1">
                  <c:v>235.42948889483546</c:v>
                </c:pt>
                <c:pt idx="2">
                  <c:v>233.03947368421052</c:v>
                </c:pt>
                <c:pt idx="3">
                  <c:v>236.53947368421052</c:v>
                </c:pt>
                <c:pt idx="4">
                  <c:v>237.97071129707112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925-43A8-B9F5-3D5E72CE4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74790160"/>
        <c:axId val="574783888"/>
      </c:barChart>
      <c:catAx>
        <c:axId val="574790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000" baseline="0"/>
            </a:pPr>
            <a:endParaRPr lang="nb-NO"/>
          </a:p>
        </c:txPr>
        <c:crossAx val="574783888"/>
        <c:crosses val="autoZero"/>
        <c:auto val="1"/>
        <c:lblAlgn val="ctr"/>
        <c:lblOffset val="100"/>
        <c:noMultiLvlLbl val="0"/>
      </c:catAx>
      <c:valAx>
        <c:axId val="574783888"/>
        <c:scaling>
          <c:orientation val="minMax"/>
          <c:max val="300"/>
          <c:min val="10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nb-NO"/>
          </a:p>
        </c:txPr>
        <c:crossAx val="574790160"/>
        <c:crosses val="autoZero"/>
        <c:crossBetween val="between"/>
        <c:majorUnit val="50"/>
      </c:valAx>
      <c:spPr>
        <a:gradFill>
          <a:gsLst>
            <a:gs pos="0">
              <a:srgbClr val="63B1BC">
                <a:lumMod val="5000"/>
                <a:lumOff val="95000"/>
              </a:srgbClr>
            </a:gs>
            <a:gs pos="74000">
              <a:srgbClr val="63B1BC">
                <a:lumMod val="45000"/>
                <a:lumOff val="55000"/>
              </a:srgbClr>
            </a:gs>
            <a:gs pos="83000">
              <a:srgbClr val="63B1BC">
                <a:lumMod val="45000"/>
                <a:lumOff val="55000"/>
              </a:srgbClr>
            </a:gs>
            <a:gs pos="100000">
              <a:srgbClr val="63B1BC">
                <a:lumMod val="30000"/>
                <a:lumOff val="70000"/>
              </a:srgbClr>
            </a:gs>
          </a:gsLst>
          <a:lin ang="5400000" scaled="1"/>
        </a:gradFill>
      </c:spPr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nb-N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0.1445</cdr:x>
      <cdr:y>0.14036</cdr:y>
    </cdr:from>
    <cdr:to>
      <cdr:x>0.90315</cdr:x>
      <cdr:y>0.15958</cdr:y>
    </cdr:to>
    <cdr:cxnSp macro="">
      <cdr:nvCxnSpPr>
        <cdr:cNvPr id="3" name="Rett pil 2">
          <a:extLst xmlns:a="http://schemas.openxmlformats.org/drawingml/2006/main">
            <a:ext uri="{FF2B5EF4-FFF2-40B4-BE49-F238E27FC236}">
              <a16:creationId xmlns:a16="http://schemas.microsoft.com/office/drawing/2014/main" id="{145DAFF0-E33A-426C-B8EC-D7E093866ED6}"/>
            </a:ext>
          </a:extLst>
        </cdr:cNvPr>
        <cdr:cNvCxnSpPr/>
      </cdr:nvCxnSpPr>
      <cdr:spPr>
        <a:xfrm xmlns:a="http://schemas.openxmlformats.org/drawingml/2006/main">
          <a:off x="1152127" y="648072"/>
          <a:ext cx="6048688" cy="8874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92D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0.14679</cdr:x>
      <cdr:y>0.84216</cdr:y>
    </cdr:from>
    <cdr:to>
      <cdr:x>0.26191</cdr:x>
      <cdr:y>0.92014</cdr:y>
    </cdr:to>
    <cdr:sp macro="" textlink="">
      <cdr:nvSpPr>
        <cdr:cNvPr id="4" name="Ellipse 3">
          <a:extLst xmlns:a="http://schemas.openxmlformats.org/drawingml/2006/main">
            <a:ext uri="{FF2B5EF4-FFF2-40B4-BE49-F238E27FC236}">
              <a16:creationId xmlns:a16="http://schemas.microsoft.com/office/drawing/2014/main" id="{AAC9C46D-9245-40D1-8C8B-4990E23D1284}"/>
            </a:ext>
          </a:extLst>
        </cdr:cNvPr>
        <cdr:cNvSpPr/>
      </cdr:nvSpPr>
      <cdr:spPr>
        <a:xfrm xmlns:a="http://schemas.openxmlformats.org/drawingml/2006/main">
          <a:off x="1170358" y="3888429"/>
          <a:ext cx="917874" cy="36005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nb-NO"/>
          </a:defPPr>
          <a:lvl1pPr marL="0" algn="l" defTabSz="906554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3288" algn="l" defTabSz="906554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06554" algn="l" defTabSz="906554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59842" algn="l" defTabSz="906554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13119" algn="l" defTabSz="906554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66398" algn="l" defTabSz="906554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19679" algn="l" defTabSz="906554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72960" algn="l" defTabSz="906554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26241" algn="l" defTabSz="906554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nb-NO" dirty="0"/>
        </a:p>
      </cdr:txBody>
    </cdr:sp>
  </cdr:relSizeAnchor>
  <cdr:relSizeAnchor xmlns:cdr="http://schemas.openxmlformats.org/drawingml/2006/chartDrawing">
    <cdr:from>
      <cdr:x>0.46061</cdr:x>
      <cdr:y>0.85196</cdr:y>
    </cdr:from>
    <cdr:to>
      <cdr:x>0.56898</cdr:x>
      <cdr:y>0.92014</cdr:y>
    </cdr:to>
    <cdr:sp macro="" textlink="">
      <cdr:nvSpPr>
        <cdr:cNvPr id="5" name="Ellipse 4">
          <a:extLst xmlns:a="http://schemas.openxmlformats.org/drawingml/2006/main">
            <a:ext uri="{FF2B5EF4-FFF2-40B4-BE49-F238E27FC236}">
              <a16:creationId xmlns:a16="http://schemas.microsoft.com/office/drawing/2014/main" id="{D9C2F353-50CB-4C26-A5A0-9988153274AD}"/>
            </a:ext>
          </a:extLst>
        </cdr:cNvPr>
        <cdr:cNvSpPr/>
      </cdr:nvSpPr>
      <cdr:spPr>
        <a:xfrm xmlns:a="http://schemas.openxmlformats.org/drawingml/2006/main">
          <a:off x="3672408" y="3933664"/>
          <a:ext cx="864096" cy="31480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nb-NO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0.28251</cdr:x>
      <cdr:y>0.89198</cdr:y>
    </cdr:from>
    <cdr:to>
      <cdr:x>0.37096</cdr:x>
      <cdr:y>0.97757</cdr:y>
    </cdr:to>
    <cdr:sp macro="" textlink="">
      <cdr:nvSpPr>
        <cdr:cNvPr id="2" name="Ellipse 1">
          <a:extLst xmlns:a="http://schemas.openxmlformats.org/drawingml/2006/main">
            <a:ext uri="{FF2B5EF4-FFF2-40B4-BE49-F238E27FC236}">
              <a16:creationId xmlns:a16="http://schemas.microsoft.com/office/drawing/2014/main" id="{8412F9D8-80BD-42E9-A32B-CC0D3F10D3EC}"/>
            </a:ext>
          </a:extLst>
        </cdr:cNvPr>
        <cdr:cNvSpPr/>
      </cdr:nvSpPr>
      <cdr:spPr>
        <a:xfrm xmlns:a="http://schemas.openxmlformats.org/drawingml/2006/main">
          <a:off x="2232248" y="3800832"/>
          <a:ext cx="698853" cy="36470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nb-NO" dirty="0"/>
        </a:p>
      </cdr:txBody>
    </cdr:sp>
  </cdr:relSizeAnchor>
  <cdr:relSizeAnchor xmlns:cdr="http://schemas.openxmlformats.org/drawingml/2006/chartDrawing">
    <cdr:from>
      <cdr:x>0.48147</cdr:x>
      <cdr:y>0.89149</cdr:y>
    </cdr:from>
    <cdr:to>
      <cdr:x>0.58479</cdr:x>
      <cdr:y>0.97708</cdr:y>
    </cdr:to>
    <cdr:sp macro="" textlink="">
      <cdr:nvSpPr>
        <cdr:cNvPr id="4" name="Ellipse 3">
          <a:extLst xmlns:a="http://schemas.openxmlformats.org/drawingml/2006/main">
            <a:ext uri="{FF2B5EF4-FFF2-40B4-BE49-F238E27FC236}">
              <a16:creationId xmlns:a16="http://schemas.microsoft.com/office/drawing/2014/main" id="{EB44D713-DB79-42AF-921B-093C1C25121B}"/>
            </a:ext>
          </a:extLst>
        </cdr:cNvPr>
        <cdr:cNvSpPr/>
      </cdr:nvSpPr>
      <cdr:spPr>
        <a:xfrm xmlns:a="http://schemas.openxmlformats.org/drawingml/2006/main">
          <a:off x="3804255" y="3798771"/>
          <a:ext cx="816425" cy="36470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nb-NO" dirty="0"/>
        </a:p>
      </cdr:txBody>
    </cdr:sp>
  </cdr:relSizeAnchor>
  <cdr:relSizeAnchor xmlns:cdr="http://schemas.openxmlformats.org/drawingml/2006/chartDrawing">
    <cdr:from>
      <cdr:x>0.59237</cdr:x>
      <cdr:y>0.89149</cdr:y>
    </cdr:from>
    <cdr:to>
      <cdr:x>0.67439</cdr:x>
      <cdr:y>0.97708</cdr:y>
    </cdr:to>
    <cdr:sp macro="" textlink="">
      <cdr:nvSpPr>
        <cdr:cNvPr id="6" name="Ellipse 5">
          <a:extLst xmlns:a="http://schemas.openxmlformats.org/drawingml/2006/main">
            <a:ext uri="{FF2B5EF4-FFF2-40B4-BE49-F238E27FC236}">
              <a16:creationId xmlns:a16="http://schemas.microsoft.com/office/drawing/2014/main" id="{E890667D-A83E-4AF8-ABAA-37BEF49D11D1}"/>
            </a:ext>
          </a:extLst>
        </cdr:cNvPr>
        <cdr:cNvSpPr/>
      </cdr:nvSpPr>
      <cdr:spPr>
        <a:xfrm xmlns:a="http://schemas.openxmlformats.org/drawingml/2006/main">
          <a:off x="4680521" y="3750407"/>
          <a:ext cx="648072" cy="36006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nb-NO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0.65312</cdr:x>
      <cdr:y>0.17276</cdr:y>
    </cdr:from>
    <cdr:to>
      <cdr:x>0.763</cdr:x>
      <cdr:y>0.28251</cdr:y>
    </cdr:to>
    <cdr:sp macro="" textlink="">
      <cdr:nvSpPr>
        <cdr:cNvPr id="2" name="TekstSylinder 1">
          <a:extLst xmlns:a="http://schemas.openxmlformats.org/drawingml/2006/main">
            <a:ext uri="{FF2B5EF4-FFF2-40B4-BE49-F238E27FC236}">
              <a16:creationId xmlns:a16="http://schemas.microsoft.com/office/drawing/2014/main" id="{DDB78E83-FAE9-4689-B068-0222796B57A4}"/>
            </a:ext>
          </a:extLst>
        </cdr:cNvPr>
        <cdr:cNvSpPr txBox="1"/>
      </cdr:nvSpPr>
      <cdr:spPr>
        <a:xfrm xmlns:a="http://schemas.openxmlformats.org/drawingml/2006/main">
          <a:off x="2568062" y="726799"/>
          <a:ext cx="43204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nb-NO" sz="800" b="1" dirty="0">
              <a:solidFill>
                <a:schemeClr val="tx1"/>
              </a:solidFill>
            </a:rPr>
            <a:t>Eika</a:t>
          </a:r>
        </a:p>
        <a:p xmlns:a="http://schemas.openxmlformats.org/drawingml/2006/main">
          <a:pPr algn="ctr"/>
          <a:r>
            <a:rPr lang="nb-NO" sz="800" b="1" dirty="0">
              <a:solidFill>
                <a:schemeClr val="tx1"/>
              </a:solidFill>
            </a:rPr>
            <a:t>EBK</a:t>
          </a:r>
        </a:p>
        <a:p xmlns:a="http://schemas.openxmlformats.org/drawingml/2006/main">
          <a:pPr algn="ctr"/>
          <a:r>
            <a:rPr lang="nb-NO" sz="800" b="1" dirty="0">
              <a:solidFill>
                <a:schemeClr val="tx1"/>
              </a:solidFill>
            </a:rPr>
            <a:t>26,7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0.91434</cdr:x>
      <cdr:y>0.05773</cdr:y>
    </cdr:from>
    <cdr:to>
      <cdr:x>0.98869</cdr:x>
      <cdr:y>0.14075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46D8D61C-D842-4795-B8DD-02773D63FA1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48794" y="211988"/>
          <a:ext cx="280440" cy="30482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0.51617</cdr:x>
      <cdr:y>0.31696</cdr:y>
    </cdr:from>
    <cdr:to>
      <cdr:x>0.65565</cdr:x>
      <cdr:y>0.37563</cdr:y>
    </cdr:to>
    <cdr:sp macro="" textlink="">
      <cdr:nvSpPr>
        <cdr:cNvPr id="4" name="TekstSylinder 3">
          <a:extLst xmlns:a="http://schemas.openxmlformats.org/drawingml/2006/main">
            <a:ext uri="{FF2B5EF4-FFF2-40B4-BE49-F238E27FC236}">
              <a16:creationId xmlns:a16="http://schemas.microsoft.com/office/drawing/2014/main" id="{8F08A529-9FF6-4559-AC15-60C03F4CED2B}"/>
            </a:ext>
          </a:extLst>
        </cdr:cNvPr>
        <cdr:cNvSpPr txBox="1"/>
      </cdr:nvSpPr>
      <cdr:spPr>
        <a:xfrm xmlns:a="http://schemas.openxmlformats.org/drawingml/2006/main">
          <a:off x="1946934" y="1163844"/>
          <a:ext cx="526104" cy="215429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nb-NO" sz="800" b="1" dirty="0">
              <a:solidFill>
                <a:schemeClr val="tx1"/>
              </a:solidFill>
            </a:rPr>
            <a:t>0,27 %</a:t>
          </a:r>
        </a:p>
      </cdr:txBody>
    </cdr:sp>
  </cdr:relSizeAnchor>
  <cdr:relSizeAnchor xmlns:cdr="http://schemas.openxmlformats.org/drawingml/2006/chartDrawing">
    <cdr:from>
      <cdr:x>0.6752</cdr:x>
      <cdr:y>0.22183</cdr:y>
    </cdr:from>
    <cdr:to>
      <cdr:x>0.84702</cdr:x>
      <cdr:y>0.26105</cdr:y>
    </cdr:to>
    <cdr:sp macro="" textlink="">
      <cdr:nvSpPr>
        <cdr:cNvPr id="5" name="Venstre klammeparentes 4">
          <a:extLst xmlns:a="http://schemas.openxmlformats.org/drawingml/2006/main">
            <a:ext uri="{FF2B5EF4-FFF2-40B4-BE49-F238E27FC236}">
              <a16:creationId xmlns:a16="http://schemas.microsoft.com/office/drawing/2014/main" id="{79DED373-C308-43B4-9AB1-3D89B959A013}"/>
            </a:ext>
          </a:extLst>
        </cdr:cNvPr>
        <cdr:cNvSpPr/>
      </cdr:nvSpPr>
      <cdr:spPr>
        <a:xfrm xmlns:a="http://schemas.openxmlformats.org/drawingml/2006/main" rot="5400000">
          <a:off x="2798807" y="562504"/>
          <a:ext cx="144011" cy="648088"/>
        </a:xfrm>
        <a:prstGeom xmlns:a="http://schemas.openxmlformats.org/drawingml/2006/main" prst="leftBrace">
          <a:avLst/>
        </a:prstGeom>
        <a:ln xmlns:a="http://schemas.openxmlformats.org/drawingml/2006/main" w="28575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nb-NO"/>
          </a:defPPr>
          <a:lvl1pPr marL="0" algn="l" defTabSz="9065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3288" algn="l" defTabSz="9065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06554" algn="l" defTabSz="9065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59842" algn="l" defTabSz="9065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13119" algn="l" defTabSz="9065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66398" algn="l" defTabSz="9065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19679" algn="l" defTabSz="9065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72960" algn="l" defTabSz="9065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26241" algn="l" defTabSz="9065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nb-NO"/>
        </a:p>
      </cdr:txBody>
    </cdr:sp>
  </cdr:relSizeAnchor>
  <cdr:relSizeAnchor xmlns:cdr="http://schemas.openxmlformats.org/drawingml/2006/chartDrawing">
    <cdr:from>
      <cdr:x>0.67883</cdr:x>
      <cdr:y>0.15142</cdr:y>
    </cdr:from>
    <cdr:to>
      <cdr:x>0.81831</cdr:x>
      <cdr:y>0.21009</cdr:y>
    </cdr:to>
    <cdr:sp macro="" textlink="">
      <cdr:nvSpPr>
        <cdr:cNvPr id="8" name="TekstSylinder 1">
          <a:extLst xmlns:a="http://schemas.openxmlformats.org/drawingml/2006/main">
            <a:ext uri="{FF2B5EF4-FFF2-40B4-BE49-F238E27FC236}">
              <a16:creationId xmlns:a16="http://schemas.microsoft.com/office/drawing/2014/main" id="{2F900826-FD9E-4C80-8C42-16EBB31CD856}"/>
            </a:ext>
          </a:extLst>
        </cdr:cNvPr>
        <cdr:cNvSpPr txBox="1"/>
      </cdr:nvSpPr>
      <cdr:spPr>
        <a:xfrm xmlns:a="http://schemas.openxmlformats.org/drawingml/2006/main">
          <a:off x="2560473" y="555993"/>
          <a:ext cx="526106" cy="21544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800" b="1" dirty="0">
              <a:solidFill>
                <a:schemeClr val="tx1"/>
              </a:solidFill>
            </a:rPr>
            <a:t>0,38 %</a:t>
          </a:r>
        </a:p>
      </cdr:txBody>
    </cdr:sp>
  </cdr:relSizeAnchor>
  <cdr:relSizeAnchor xmlns:cdr="http://schemas.openxmlformats.org/drawingml/2006/chartDrawing">
    <cdr:from>
      <cdr:x>0.14551</cdr:x>
      <cdr:y>0.22235</cdr:y>
    </cdr:from>
    <cdr:to>
      <cdr:x>0.28499</cdr:x>
      <cdr:y>0.28102</cdr:y>
    </cdr:to>
    <cdr:sp macro="" textlink="">
      <cdr:nvSpPr>
        <cdr:cNvPr id="9" name="TekstSylinder 1">
          <a:extLst xmlns:a="http://schemas.openxmlformats.org/drawingml/2006/main">
            <a:ext uri="{FF2B5EF4-FFF2-40B4-BE49-F238E27FC236}">
              <a16:creationId xmlns:a16="http://schemas.microsoft.com/office/drawing/2014/main" id="{2F900826-FD9E-4C80-8C42-16EBB31CD856}"/>
            </a:ext>
          </a:extLst>
        </cdr:cNvPr>
        <cdr:cNvSpPr txBox="1"/>
      </cdr:nvSpPr>
      <cdr:spPr>
        <a:xfrm xmlns:a="http://schemas.openxmlformats.org/drawingml/2006/main">
          <a:off x="548868" y="816458"/>
          <a:ext cx="526104" cy="21543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800" b="1" dirty="0">
              <a:solidFill>
                <a:srgbClr val="004F59"/>
              </a:solidFill>
            </a:rPr>
            <a:t>0,38 %</a:t>
          </a:r>
        </a:p>
      </cdr:txBody>
    </cdr:sp>
  </cdr:relSizeAnchor>
  <cdr:relSizeAnchor xmlns:cdr="http://schemas.openxmlformats.org/drawingml/2006/chartDrawing">
    <cdr:from>
      <cdr:x>0.3443</cdr:x>
      <cdr:y>0.14705</cdr:y>
    </cdr:from>
    <cdr:to>
      <cdr:x>0.48378</cdr:x>
      <cdr:y>0.20572</cdr:y>
    </cdr:to>
    <cdr:sp macro="" textlink="">
      <cdr:nvSpPr>
        <cdr:cNvPr id="7" name="TekstSylinder 1">
          <a:extLst xmlns:a="http://schemas.openxmlformats.org/drawingml/2006/main">
            <a:ext uri="{FF2B5EF4-FFF2-40B4-BE49-F238E27FC236}">
              <a16:creationId xmlns:a16="http://schemas.microsoft.com/office/drawing/2014/main" id="{205FF635-885C-4CBE-8778-33397D6FF2D4}"/>
            </a:ext>
          </a:extLst>
        </cdr:cNvPr>
        <cdr:cNvSpPr txBox="1"/>
      </cdr:nvSpPr>
      <cdr:spPr>
        <a:xfrm xmlns:a="http://schemas.openxmlformats.org/drawingml/2006/main">
          <a:off x="1298675" y="539938"/>
          <a:ext cx="526106" cy="21544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800" b="1" dirty="0">
              <a:solidFill>
                <a:srgbClr val="004F59"/>
              </a:solidFill>
            </a:rPr>
            <a:t>0,45 %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0.05481</cdr:y>
    </cdr:from>
    <cdr:to>
      <cdr:x>0.162</cdr:x>
      <cdr:y>0.12606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-603255" y="201252"/>
          <a:ext cx="61106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nb-NO" sz="1100" dirty="0">
              <a:solidFill>
                <a:srgbClr val="004F59"/>
              </a:solidFill>
            </a:rPr>
            <a:t>MNOK</a:t>
          </a:r>
        </a:p>
      </cdr:txBody>
    </cdr:sp>
  </cdr:relSizeAnchor>
  <cdr:relSizeAnchor xmlns:cdr="http://schemas.openxmlformats.org/drawingml/2006/chartDrawing">
    <cdr:from>
      <cdr:x>0.88058</cdr:x>
      <cdr:y>0.06147</cdr:y>
    </cdr:from>
    <cdr:to>
      <cdr:x>0.95462</cdr:x>
      <cdr:y>0.13272</cdr:y>
    </cdr:to>
    <cdr:sp macro="" textlink="">
      <cdr:nvSpPr>
        <cdr:cNvPr id="3" name="TekstSylinder 1"/>
        <cdr:cNvSpPr txBox="1"/>
      </cdr:nvSpPr>
      <cdr:spPr>
        <a:xfrm xmlns:a="http://schemas.openxmlformats.org/drawingml/2006/main">
          <a:off x="3321472" y="225723"/>
          <a:ext cx="27924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100" dirty="0">
              <a:solidFill>
                <a:srgbClr val="004F59"/>
              </a:solidFill>
            </a:rPr>
            <a:t>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0.05167</cdr:y>
    </cdr:from>
    <cdr:to>
      <cdr:x>0.16163</cdr:x>
      <cdr:y>0.13469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D91783EA-0712-437B-887E-C7777047690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89724"/>
          <a:ext cx="609653" cy="304826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0.036</cdr:y>
    </cdr:from>
    <cdr:to>
      <cdr:x>0.15678</cdr:x>
      <cdr:y>0.10725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0" y="132187"/>
          <a:ext cx="61106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nb-NO" sz="1100" dirty="0">
              <a:solidFill>
                <a:srgbClr val="004F59"/>
              </a:solidFill>
            </a:rPr>
            <a:t>MNOK</a:t>
          </a:r>
        </a:p>
      </cdr:txBody>
    </cdr:sp>
  </cdr:relSizeAnchor>
  <cdr:relSizeAnchor xmlns:cdr="http://schemas.openxmlformats.org/drawingml/2006/chartDrawing">
    <cdr:from>
      <cdr:x>0.90762</cdr:x>
      <cdr:y>0.036</cdr:y>
    </cdr:from>
    <cdr:to>
      <cdr:x>0.98166</cdr:x>
      <cdr:y>0.10725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3537492" y="132187"/>
          <a:ext cx="288573" cy="2616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nb-NO" dirty="0">
              <a:solidFill>
                <a:srgbClr val="004F59"/>
              </a:solidFill>
            </a:rPr>
            <a:t>%</a:t>
          </a:r>
          <a:endParaRPr lang="nb-NO" sz="1100" dirty="0">
            <a:solidFill>
              <a:srgbClr val="004F59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0.0234</cdr:x>
      <cdr:y>0.04174</cdr:y>
    </cdr:from>
    <cdr:to>
      <cdr:x>0.09744</cdr:x>
      <cdr:y>0.11299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91184" y="153281"/>
          <a:ext cx="288573" cy="2616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nb-NO" dirty="0">
              <a:solidFill>
                <a:srgbClr val="004F59"/>
              </a:solidFill>
            </a:rPr>
            <a:t>%</a:t>
          </a:r>
          <a:endParaRPr lang="nb-NO" sz="1100" dirty="0">
            <a:solidFill>
              <a:srgbClr val="004F59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0.86586</cdr:x>
      <cdr:y>0.07029</cdr:y>
    </cdr:from>
    <cdr:to>
      <cdr:x>1</cdr:x>
      <cdr:y>0.15102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3649536" y="188080"/>
          <a:ext cx="565390" cy="2160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nb-NO" sz="1100" dirty="0">
              <a:solidFill>
                <a:srgbClr val="004F59"/>
              </a:solidFill>
            </a:rPr>
            <a:t>Mill kr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6189" cy="496650"/>
          </a:xfrm>
          <a:prstGeom prst="rect">
            <a:avLst/>
          </a:prstGeom>
        </p:spPr>
        <p:txBody>
          <a:bodyPr vert="horz" lIns="91392" tIns="45696" rIns="91392" bIns="45696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906" y="0"/>
            <a:ext cx="2946189" cy="496650"/>
          </a:xfrm>
          <a:prstGeom prst="rect">
            <a:avLst/>
          </a:prstGeom>
        </p:spPr>
        <p:txBody>
          <a:bodyPr vert="horz" lIns="91392" tIns="45696" rIns="91392" bIns="45696" rtlCol="0"/>
          <a:lstStyle>
            <a:lvl1pPr algn="r">
              <a:defRPr sz="1200"/>
            </a:lvl1pPr>
          </a:lstStyle>
          <a:p>
            <a:fld id="{71309C06-3B9F-4A17-877C-6F9A7BFECB1C}" type="datetimeFigureOut">
              <a:rPr lang="nb-NO" smtClean="0"/>
              <a:t>16.11.2021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8" y="9428402"/>
            <a:ext cx="2946189" cy="496650"/>
          </a:xfrm>
          <a:prstGeom prst="rect">
            <a:avLst/>
          </a:prstGeom>
        </p:spPr>
        <p:txBody>
          <a:bodyPr vert="horz" lIns="91392" tIns="45696" rIns="91392" bIns="45696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906" y="9428402"/>
            <a:ext cx="2946189" cy="496650"/>
          </a:xfrm>
          <a:prstGeom prst="rect">
            <a:avLst/>
          </a:prstGeom>
        </p:spPr>
        <p:txBody>
          <a:bodyPr vert="horz" lIns="91392" tIns="45696" rIns="91392" bIns="45696" rtlCol="0" anchor="b"/>
          <a:lstStyle>
            <a:lvl1pPr algn="r">
              <a:defRPr sz="1200"/>
            </a:lvl1pPr>
          </a:lstStyle>
          <a:p>
            <a:fld id="{006C3935-C081-481C-B4DC-045A41DDDBDD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3190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6189" cy="496650"/>
          </a:xfrm>
          <a:prstGeom prst="rect">
            <a:avLst/>
          </a:prstGeom>
        </p:spPr>
        <p:txBody>
          <a:bodyPr vert="horz" lIns="91392" tIns="45696" rIns="91392" bIns="45696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906" y="0"/>
            <a:ext cx="2946189" cy="496650"/>
          </a:xfrm>
          <a:prstGeom prst="rect">
            <a:avLst/>
          </a:prstGeom>
        </p:spPr>
        <p:txBody>
          <a:bodyPr vert="horz" lIns="91392" tIns="45696" rIns="91392" bIns="45696" rtlCol="0"/>
          <a:lstStyle>
            <a:lvl1pPr algn="r">
              <a:defRPr sz="1200"/>
            </a:lvl1pPr>
          </a:lstStyle>
          <a:p>
            <a:fld id="{D416DE74-B5E7-4C8E-992D-FDE17EC06C71}" type="datetimeFigureOut">
              <a:rPr lang="nb-NO" smtClean="0"/>
              <a:t>16.11.2021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2" tIns="45696" rIns="91392" bIns="45696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795"/>
            <a:ext cx="5438140" cy="4466670"/>
          </a:xfrm>
          <a:prstGeom prst="rect">
            <a:avLst/>
          </a:prstGeom>
        </p:spPr>
        <p:txBody>
          <a:bodyPr vert="horz" lIns="91392" tIns="45696" rIns="91392" bIns="45696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8" y="9428402"/>
            <a:ext cx="2946189" cy="496650"/>
          </a:xfrm>
          <a:prstGeom prst="rect">
            <a:avLst/>
          </a:prstGeom>
        </p:spPr>
        <p:txBody>
          <a:bodyPr vert="horz" lIns="91392" tIns="45696" rIns="91392" bIns="45696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906" y="9428402"/>
            <a:ext cx="2946189" cy="496650"/>
          </a:xfrm>
          <a:prstGeom prst="rect">
            <a:avLst/>
          </a:prstGeom>
        </p:spPr>
        <p:txBody>
          <a:bodyPr vert="horz" lIns="91392" tIns="45696" rIns="91392" bIns="45696" rtlCol="0" anchor="b"/>
          <a:lstStyle>
            <a:lvl1pPr algn="r">
              <a:defRPr sz="1200"/>
            </a:lvl1pPr>
          </a:lstStyle>
          <a:p>
            <a:fld id="{7BA872A6-26BA-4652-9052-07116109CD8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291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6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3245" algn="l" defTabSz="906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6473" algn="l" defTabSz="906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9718" algn="l" defTabSz="906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2954" algn="l" defTabSz="906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6192" algn="l" defTabSz="906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9431" algn="l" defTabSz="906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2669" algn="l" defTabSz="906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5912" algn="l" defTabSz="906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872A6-26BA-4652-9052-07116109CD84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329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872A6-26BA-4652-9052-07116109CD84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20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872A6-26BA-4652-9052-07116109CD84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0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872A6-26BA-4652-9052-07116109CD8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6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814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872A6-26BA-4652-9052-07116109CD84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5321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872A6-26BA-4652-9052-07116109CD84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0985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872A6-26BA-4652-9052-07116109CD8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6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775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872A6-26BA-4652-9052-07116109CD84}" type="slidenum">
              <a:rPr lang="nb-NO" smtClean="0"/>
              <a:t>29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3869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872A6-26BA-4652-9052-07116109CD84}" type="slidenum">
              <a:rPr lang="nb-NO" smtClean="0"/>
              <a:t>36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107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.pn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.pn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.pn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.png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.pn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.png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.pn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.pn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.pn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.pn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.png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.pn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.png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.png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.pn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.pn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.png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.png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.png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.png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.pn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.png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.pn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.png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.png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.png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.png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.png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.png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.pn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.png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.png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.png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.png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.png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.png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.png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.png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.png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.png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.png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.png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.png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.png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.png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.png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.png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.png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.png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.png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.png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.png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.png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.png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 flipV="1">
            <a:off x="-2853" y="2228015"/>
            <a:ext cx="8516604" cy="3937006"/>
          </a:xfrm>
          <a:prstGeom prst="round1Rect">
            <a:avLst>
              <a:gd name="adj" fmla="val 157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 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1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639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87" y="864296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11" y="2340000"/>
            <a:ext cx="7901403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811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936647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87" y="864296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11" y="1800001"/>
            <a:ext cx="7901403" cy="420658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197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87" y="864296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2838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24934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811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55423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87" y="864296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654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545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62" y="2881956"/>
            <a:ext cx="7901403" cy="672217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668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 flipV="1">
            <a:off x="-2853" y="2228015"/>
            <a:ext cx="8516604" cy="3937006"/>
          </a:xfrm>
          <a:prstGeom prst="round1Rect">
            <a:avLst>
              <a:gd name="adj" fmla="val 157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 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500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0" y="2205940"/>
            <a:ext cx="8517052" cy="3936465"/>
          </a:xfrm>
          <a:prstGeom prst="round1Rect">
            <a:avLst>
              <a:gd name="adj" fmla="val 1517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702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637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2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882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667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230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564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802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633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47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921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154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976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93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978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99" y="864282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24" y="2340000"/>
            <a:ext cx="7901403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824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837074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99" y="864282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24" y="1800000"/>
            <a:ext cx="7901403" cy="420658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474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99" y="864282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2824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24907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824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585768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99" y="864282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111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0864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75" y="2881942"/>
            <a:ext cx="7901403" cy="672217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76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4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 flipV="1">
            <a:off x="-2884" y="2228015"/>
            <a:ext cx="8516604" cy="3937006"/>
          </a:xfrm>
          <a:prstGeom prst="round1Rect">
            <a:avLst>
              <a:gd name="adj" fmla="val 157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 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8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473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4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0" y="2205916"/>
            <a:ext cx="8517052" cy="3936465"/>
          </a:xfrm>
          <a:prstGeom prst="round1Rect">
            <a:avLst>
              <a:gd name="adj" fmla="val 1517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8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692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4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7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8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4769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4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7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8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4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755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4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7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8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7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4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7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8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800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4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7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8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346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4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7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8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351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4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7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8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700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4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7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8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761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4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7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8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58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4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7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8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691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4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7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8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35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4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8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98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566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75" y="864258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00" y="2340000"/>
            <a:ext cx="7901403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800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665236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75" y="864258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00" y="1800000"/>
            <a:ext cx="7901403" cy="420658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817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75" y="864258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2800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24906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800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3451433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75" y="864258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979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8913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51" y="2881918"/>
            <a:ext cx="7901403" cy="672217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292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092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 flipV="1">
            <a:off x="-2884" y="2228015"/>
            <a:ext cx="8516604" cy="3937006"/>
          </a:xfrm>
          <a:prstGeom prst="round1Rect">
            <a:avLst>
              <a:gd name="adj" fmla="val 157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 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34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377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092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0" y="2205862"/>
            <a:ext cx="8517052" cy="3936465"/>
          </a:xfrm>
          <a:prstGeom prst="round1Rect">
            <a:avLst>
              <a:gd name="adj" fmla="val 1517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34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731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092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20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34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452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092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20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34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9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99" y="864282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24" y="2340000"/>
            <a:ext cx="7901403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824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257572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092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20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34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436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092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20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34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2612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092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20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34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108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092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20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34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757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092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20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34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6046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092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20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34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04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092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20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34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6560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092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20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34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8276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092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20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3" tIns="31958" rIns="63853" bIns="31958" rtlCol="0" anchor="ctr"/>
          <a:lstStyle/>
          <a:p>
            <a:pPr algn="ctr" defTabSz="908637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34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266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092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63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34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6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99" y="864282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24" y="1800000"/>
            <a:ext cx="7901403" cy="420658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467423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21" y="864204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746" y="2340000"/>
            <a:ext cx="7901403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746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765480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21" y="864204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746" y="1800000"/>
            <a:ext cx="7901403" cy="420658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820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21" y="864204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2746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24852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746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8521111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21" y="864204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702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9904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97" y="2881864"/>
            <a:ext cx="7901403" cy="672217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0772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9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 flipV="1">
            <a:off x="-2902" y="2228015"/>
            <a:ext cx="8516604" cy="3937006"/>
          </a:xfrm>
          <a:prstGeom prst="round1Rect">
            <a:avLst>
              <a:gd name="adj" fmla="val 157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 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3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126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9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0" y="2205766"/>
            <a:ext cx="8517052" cy="3936465"/>
          </a:xfrm>
          <a:prstGeom prst="round1Rect">
            <a:avLst>
              <a:gd name="adj" fmla="val 1517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3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2031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9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12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3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68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9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12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3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11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99" y="864282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2824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24907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824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185489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9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12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3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978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9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12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3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3194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9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12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3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0560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9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12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3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5465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9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12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3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169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9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12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3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7827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9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12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3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7433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9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12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3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7538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9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12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3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9127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96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3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65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99" y="864282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588347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25" y="864108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50" y="2340000"/>
            <a:ext cx="7901403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650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796815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25" y="864108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50" y="1800000"/>
            <a:ext cx="7901403" cy="420658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8692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25" y="864108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2650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24774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650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8626551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25" y="864108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154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7373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01" y="2881768"/>
            <a:ext cx="7901403" cy="672217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7742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7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 flipV="1">
            <a:off x="-2902" y="2228015"/>
            <a:ext cx="8516604" cy="3937006"/>
          </a:xfrm>
          <a:prstGeom prst="round1Rect">
            <a:avLst>
              <a:gd name="adj" fmla="val 157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 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1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0292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7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0" y="2205747"/>
            <a:ext cx="8517052" cy="3936465"/>
          </a:xfrm>
          <a:prstGeom prst="round1Rect">
            <a:avLst>
              <a:gd name="adj" fmla="val 1517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1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9750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7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105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1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0230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7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105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1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55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405215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7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105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1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3770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7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105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1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7990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7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105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1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4753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7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105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1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4185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7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105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1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4888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7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105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1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6147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7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105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1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6667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7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105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1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546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7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105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9" tIns="32012" rIns="63979" bIns="32012" rtlCol="0" anchor="ctr"/>
          <a:lstStyle/>
          <a:p>
            <a:pPr algn="ctr" defTabSz="910275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1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1071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7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39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1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0" y="2205940"/>
            <a:ext cx="8517052" cy="3936465"/>
          </a:xfrm>
          <a:prstGeom prst="round1Rect">
            <a:avLst>
              <a:gd name="adj" fmla="val 1517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32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75" y="2881942"/>
            <a:ext cx="7901403" cy="672217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127782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06" y="864089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31" y="2340000"/>
            <a:ext cx="7901403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631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5055291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06" y="864089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31" y="1800000"/>
            <a:ext cx="7901403" cy="420658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2645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06" y="864089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2631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24755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631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5870325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06" y="864089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8309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2426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82" y="2881749"/>
            <a:ext cx="7901403" cy="672217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8121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66"/>
            <a:ext cx="6625856" cy="1266059"/>
          </a:xfrm>
        </p:spPr>
        <p:txBody>
          <a:bodyPr>
            <a:normAutofit/>
          </a:bodyPr>
          <a:lstStyle>
            <a:lvl1pPr>
              <a:defRPr sz="3501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 flipV="1">
            <a:off x="-2946" y="2228015"/>
            <a:ext cx="8516604" cy="3937006"/>
          </a:xfrm>
          <a:prstGeom prst="round1Rect">
            <a:avLst>
              <a:gd name="adj" fmla="val 157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 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0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7845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66"/>
            <a:ext cx="6625856" cy="1266059"/>
          </a:xfrm>
        </p:spPr>
        <p:txBody>
          <a:bodyPr>
            <a:normAutofit/>
          </a:bodyPr>
          <a:lstStyle>
            <a:lvl1pPr>
              <a:defRPr sz="3501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0" y="2205736"/>
            <a:ext cx="8517052" cy="3936465"/>
          </a:xfrm>
          <a:prstGeom prst="round1Rect">
            <a:avLst>
              <a:gd name="adj" fmla="val 1517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2" tIns="32147" rIns="64292" bIns="32147" rtlCol="0" anchor="ctr"/>
          <a:lstStyle/>
          <a:p>
            <a:pPr algn="ctr" defTabSz="914391"/>
            <a:endParaRPr lang="nb-NO" sz="180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0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4302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66"/>
            <a:ext cx="6625856" cy="1266059"/>
          </a:xfrm>
        </p:spPr>
        <p:txBody>
          <a:bodyPr>
            <a:normAutofit/>
          </a:bodyPr>
          <a:lstStyle>
            <a:lvl1pPr>
              <a:defRPr sz="3501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529" y="222809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2" tIns="32147" rIns="64292" bIns="32147" rtlCol="0" anchor="ctr"/>
          <a:lstStyle/>
          <a:p>
            <a:pPr algn="ctr" defTabSz="914391"/>
            <a:endParaRPr lang="nb-NO" sz="180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0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8409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66"/>
            <a:ext cx="6625856" cy="1266059"/>
          </a:xfrm>
        </p:spPr>
        <p:txBody>
          <a:bodyPr>
            <a:normAutofit/>
          </a:bodyPr>
          <a:lstStyle>
            <a:lvl1pPr>
              <a:defRPr sz="3501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529" y="222809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2" tIns="32147" rIns="64292" bIns="32147" rtlCol="0" anchor="ctr"/>
          <a:lstStyle/>
          <a:p>
            <a:pPr algn="ctr" defTabSz="914391"/>
            <a:endParaRPr lang="nb-NO" sz="180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0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57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" y="282"/>
            <a:ext cx="9178827" cy="68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2493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66"/>
            <a:ext cx="6625856" cy="1266059"/>
          </a:xfrm>
        </p:spPr>
        <p:txBody>
          <a:bodyPr>
            <a:normAutofit/>
          </a:bodyPr>
          <a:lstStyle>
            <a:lvl1pPr>
              <a:defRPr sz="3501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529" y="222809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2" tIns="32147" rIns="64292" bIns="32147" rtlCol="0" anchor="ctr"/>
          <a:lstStyle/>
          <a:p>
            <a:pPr algn="ctr" defTabSz="914391"/>
            <a:endParaRPr lang="nb-NO" sz="180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0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4368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66"/>
            <a:ext cx="6625856" cy="1266059"/>
          </a:xfrm>
        </p:spPr>
        <p:txBody>
          <a:bodyPr>
            <a:normAutofit/>
          </a:bodyPr>
          <a:lstStyle>
            <a:lvl1pPr>
              <a:defRPr sz="3501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529" y="222809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2" tIns="32147" rIns="64292" bIns="32147" rtlCol="0" anchor="ctr"/>
          <a:lstStyle/>
          <a:p>
            <a:pPr algn="ctr" defTabSz="914391"/>
            <a:endParaRPr lang="nb-NO" sz="180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0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2505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66"/>
            <a:ext cx="6625856" cy="1266059"/>
          </a:xfrm>
        </p:spPr>
        <p:txBody>
          <a:bodyPr>
            <a:normAutofit/>
          </a:bodyPr>
          <a:lstStyle>
            <a:lvl1pPr>
              <a:defRPr sz="3501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529" y="222809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2" tIns="32147" rIns="64292" bIns="32147" rtlCol="0" anchor="ctr"/>
          <a:lstStyle/>
          <a:p>
            <a:pPr algn="ctr" defTabSz="914391"/>
            <a:endParaRPr lang="nb-NO" sz="180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0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7333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66"/>
            <a:ext cx="6625856" cy="1266059"/>
          </a:xfrm>
        </p:spPr>
        <p:txBody>
          <a:bodyPr>
            <a:normAutofit/>
          </a:bodyPr>
          <a:lstStyle>
            <a:lvl1pPr>
              <a:defRPr sz="3501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529" y="222809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2" tIns="32147" rIns="64292" bIns="32147" rtlCol="0" anchor="ctr"/>
          <a:lstStyle/>
          <a:p>
            <a:pPr algn="ctr" defTabSz="914391"/>
            <a:endParaRPr lang="nb-NO" sz="180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0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3673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66"/>
            <a:ext cx="6625856" cy="1266059"/>
          </a:xfrm>
        </p:spPr>
        <p:txBody>
          <a:bodyPr>
            <a:normAutofit/>
          </a:bodyPr>
          <a:lstStyle>
            <a:lvl1pPr>
              <a:defRPr sz="3501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529" y="222809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2" tIns="32147" rIns="64292" bIns="32147" rtlCol="0" anchor="ctr"/>
          <a:lstStyle/>
          <a:p>
            <a:pPr algn="ctr" defTabSz="914391"/>
            <a:endParaRPr lang="nb-NO" sz="180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0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0290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66"/>
            <a:ext cx="6625856" cy="1266059"/>
          </a:xfrm>
        </p:spPr>
        <p:txBody>
          <a:bodyPr>
            <a:normAutofit/>
          </a:bodyPr>
          <a:lstStyle>
            <a:lvl1pPr>
              <a:defRPr sz="3501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529" y="222809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2" tIns="32147" rIns="64292" bIns="32147" rtlCol="0" anchor="ctr"/>
          <a:lstStyle/>
          <a:p>
            <a:pPr algn="ctr" defTabSz="914391"/>
            <a:endParaRPr lang="nb-NO" sz="180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0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5293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66"/>
            <a:ext cx="6625856" cy="1266059"/>
          </a:xfrm>
        </p:spPr>
        <p:txBody>
          <a:bodyPr>
            <a:normAutofit/>
          </a:bodyPr>
          <a:lstStyle>
            <a:lvl1pPr>
              <a:defRPr sz="3501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529" y="222809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2" tIns="32147" rIns="64292" bIns="32147" rtlCol="0" anchor="ctr"/>
          <a:lstStyle/>
          <a:p>
            <a:pPr algn="ctr" defTabSz="914391"/>
            <a:endParaRPr lang="nb-NO" sz="180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0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2041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66"/>
            <a:ext cx="6625856" cy="1266059"/>
          </a:xfrm>
        </p:spPr>
        <p:txBody>
          <a:bodyPr>
            <a:normAutofit/>
          </a:bodyPr>
          <a:lstStyle>
            <a:lvl1pPr>
              <a:defRPr sz="3501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529" y="222809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2" tIns="32147" rIns="64292" bIns="32147" rtlCol="0" anchor="ctr"/>
          <a:lstStyle/>
          <a:p>
            <a:pPr algn="ctr" defTabSz="914391"/>
            <a:endParaRPr lang="nb-NO" sz="180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0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6134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66"/>
            <a:ext cx="6625856" cy="1266059"/>
          </a:xfrm>
        </p:spPr>
        <p:txBody>
          <a:bodyPr>
            <a:normAutofit/>
          </a:bodyPr>
          <a:lstStyle>
            <a:lvl1pPr>
              <a:defRPr sz="3501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529" y="2228094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2" tIns="32147" rIns="64292" bIns="32147" rtlCol="0" anchor="ctr"/>
          <a:lstStyle/>
          <a:p>
            <a:pPr algn="ctr" defTabSz="914391"/>
            <a:endParaRPr lang="nb-NO" sz="180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0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2881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966"/>
            <a:ext cx="6625856" cy="1266059"/>
          </a:xfrm>
        </p:spPr>
        <p:txBody>
          <a:bodyPr>
            <a:normAutofit/>
          </a:bodyPr>
          <a:lstStyle>
            <a:lvl1pPr>
              <a:defRPr sz="3501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08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13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" y="282"/>
            <a:ext cx="9178827" cy="68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7870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95" y="864078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20" y="2340000"/>
            <a:ext cx="7901403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620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5860196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95" y="864078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20" y="1800000"/>
            <a:ext cx="7901403" cy="420658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244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95" y="864078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2620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24788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620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2615237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95" y="864078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8212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5927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71" y="2881738"/>
            <a:ext cx="7901403" cy="672217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7220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71"/>
            <a:ext cx="6625856" cy="1266059"/>
          </a:xfrm>
        </p:spPr>
        <p:txBody>
          <a:bodyPr>
            <a:normAutofit/>
          </a:bodyPr>
          <a:lstStyle>
            <a:lvl1pPr>
              <a:defRPr sz="2625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 flipV="1">
            <a:off x="-2853" y="2228015"/>
            <a:ext cx="8516604" cy="3937006"/>
          </a:xfrm>
          <a:prstGeom prst="round1Rect">
            <a:avLst>
              <a:gd name="adj" fmla="val 157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 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350">
                <a:solidFill>
                  <a:srgbClr val="004F59"/>
                </a:solidFill>
              </a:defRPr>
            </a:lvl1pPr>
            <a:lvl2pPr marL="33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9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9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3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9393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71"/>
            <a:ext cx="6625856" cy="1266059"/>
          </a:xfrm>
        </p:spPr>
        <p:txBody>
          <a:bodyPr>
            <a:normAutofit/>
          </a:bodyPr>
          <a:lstStyle>
            <a:lvl1pPr>
              <a:defRPr sz="2625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0" y="2205941"/>
            <a:ext cx="8517052" cy="3936465"/>
          </a:xfrm>
          <a:prstGeom prst="round1Rect">
            <a:avLst>
              <a:gd name="adj" fmla="val 1517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766" tIns="23916" rIns="47766" bIns="23916" rtlCol="0" anchor="ctr"/>
          <a:lstStyle/>
          <a:p>
            <a:pPr algn="ctr" defTabSz="679870"/>
            <a:endParaRPr lang="nb-NO" sz="135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350">
                <a:solidFill>
                  <a:srgbClr val="004F59"/>
                </a:solidFill>
              </a:defRPr>
            </a:lvl1pPr>
            <a:lvl2pPr marL="33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9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9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3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5718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71"/>
            <a:ext cx="6625856" cy="1266059"/>
          </a:xfrm>
        </p:spPr>
        <p:txBody>
          <a:bodyPr>
            <a:normAutofit/>
          </a:bodyPr>
          <a:lstStyle>
            <a:lvl1pPr>
              <a:defRPr sz="2625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766" tIns="23916" rIns="47766" bIns="23916" rtlCol="0" anchor="ctr"/>
          <a:lstStyle/>
          <a:p>
            <a:pPr algn="ctr" defTabSz="679870"/>
            <a:endParaRPr lang="nb-NO" sz="135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350">
                <a:solidFill>
                  <a:srgbClr val="004F59"/>
                </a:solidFill>
              </a:defRPr>
            </a:lvl1pPr>
            <a:lvl2pPr marL="33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9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9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3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785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71"/>
            <a:ext cx="6625856" cy="1266059"/>
          </a:xfrm>
        </p:spPr>
        <p:txBody>
          <a:bodyPr>
            <a:normAutofit/>
          </a:bodyPr>
          <a:lstStyle>
            <a:lvl1pPr>
              <a:defRPr sz="2625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766" tIns="23916" rIns="47766" bIns="23916" rtlCol="0" anchor="ctr"/>
          <a:lstStyle/>
          <a:p>
            <a:pPr algn="ctr" defTabSz="679870"/>
            <a:endParaRPr lang="nb-NO" sz="135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350">
                <a:solidFill>
                  <a:srgbClr val="004F59"/>
                </a:solidFill>
              </a:defRPr>
            </a:lvl1pPr>
            <a:lvl2pPr marL="33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9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9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3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51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2"/>
            <a:ext cx="9178826" cy="68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4834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71"/>
            <a:ext cx="6625856" cy="1266059"/>
          </a:xfrm>
        </p:spPr>
        <p:txBody>
          <a:bodyPr>
            <a:normAutofit/>
          </a:bodyPr>
          <a:lstStyle>
            <a:lvl1pPr>
              <a:defRPr sz="2625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766" tIns="23916" rIns="47766" bIns="23916" rtlCol="0" anchor="ctr"/>
          <a:lstStyle/>
          <a:p>
            <a:pPr algn="ctr" defTabSz="679870"/>
            <a:endParaRPr lang="nb-NO" sz="135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350">
                <a:solidFill>
                  <a:srgbClr val="004F59"/>
                </a:solidFill>
              </a:defRPr>
            </a:lvl1pPr>
            <a:lvl2pPr marL="33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9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9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3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238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71"/>
            <a:ext cx="6625856" cy="1266059"/>
          </a:xfrm>
        </p:spPr>
        <p:txBody>
          <a:bodyPr>
            <a:normAutofit/>
          </a:bodyPr>
          <a:lstStyle>
            <a:lvl1pPr>
              <a:defRPr sz="2625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766" tIns="23916" rIns="47766" bIns="23916" rtlCol="0" anchor="ctr"/>
          <a:lstStyle/>
          <a:p>
            <a:pPr algn="ctr" defTabSz="679870"/>
            <a:endParaRPr lang="nb-NO" sz="135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350">
                <a:solidFill>
                  <a:srgbClr val="004F59"/>
                </a:solidFill>
              </a:defRPr>
            </a:lvl1pPr>
            <a:lvl2pPr marL="33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9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9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3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8889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71"/>
            <a:ext cx="6625856" cy="1266059"/>
          </a:xfrm>
        </p:spPr>
        <p:txBody>
          <a:bodyPr>
            <a:normAutofit/>
          </a:bodyPr>
          <a:lstStyle>
            <a:lvl1pPr>
              <a:defRPr sz="2625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766" tIns="23916" rIns="47766" bIns="23916" rtlCol="0" anchor="ctr"/>
          <a:lstStyle/>
          <a:p>
            <a:pPr algn="ctr" defTabSz="679870"/>
            <a:endParaRPr lang="nb-NO" sz="135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350">
                <a:solidFill>
                  <a:srgbClr val="004F59"/>
                </a:solidFill>
              </a:defRPr>
            </a:lvl1pPr>
            <a:lvl2pPr marL="33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9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9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3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8957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71"/>
            <a:ext cx="6625856" cy="1266059"/>
          </a:xfrm>
        </p:spPr>
        <p:txBody>
          <a:bodyPr>
            <a:normAutofit/>
          </a:bodyPr>
          <a:lstStyle>
            <a:lvl1pPr>
              <a:defRPr sz="2625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766" tIns="23916" rIns="47766" bIns="23916" rtlCol="0" anchor="ctr"/>
          <a:lstStyle/>
          <a:p>
            <a:pPr algn="ctr" defTabSz="679870"/>
            <a:endParaRPr lang="nb-NO" sz="135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350">
                <a:solidFill>
                  <a:srgbClr val="004F59"/>
                </a:solidFill>
              </a:defRPr>
            </a:lvl1pPr>
            <a:lvl2pPr marL="33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9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9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3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6761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71"/>
            <a:ext cx="6625856" cy="1266059"/>
          </a:xfrm>
        </p:spPr>
        <p:txBody>
          <a:bodyPr>
            <a:normAutofit/>
          </a:bodyPr>
          <a:lstStyle>
            <a:lvl1pPr>
              <a:defRPr sz="2625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766" tIns="23916" rIns="47766" bIns="23916" rtlCol="0" anchor="ctr"/>
          <a:lstStyle/>
          <a:p>
            <a:pPr algn="ctr" defTabSz="679870"/>
            <a:endParaRPr lang="nb-NO" sz="135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350">
                <a:solidFill>
                  <a:srgbClr val="004F59"/>
                </a:solidFill>
              </a:defRPr>
            </a:lvl1pPr>
            <a:lvl2pPr marL="33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9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9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3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4560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71"/>
            <a:ext cx="6625856" cy="1266059"/>
          </a:xfrm>
        </p:spPr>
        <p:txBody>
          <a:bodyPr>
            <a:normAutofit/>
          </a:bodyPr>
          <a:lstStyle>
            <a:lvl1pPr>
              <a:defRPr sz="2625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766" tIns="23916" rIns="47766" bIns="23916" rtlCol="0" anchor="ctr"/>
          <a:lstStyle/>
          <a:p>
            <a:pPr algn="ctr" defTabSz="679870"/>
            <a:endParaRPr lang="nb-NO" sz="135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350">
                <a:solidFill>
                  <a:srgbClr val="004F59"/>
                </a:solidFill>
              </a:defRPr>
            </a:lvl1pPr>
            <a:lvl2pPr marL="33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9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9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3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8926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71"/>
            <a:ext cx="6625856" cy="1266059"/>
          </a:xfrm>
        </p:spPr>
        <p:txBody>
          <a:bodyPr>
            <a:normAutofit/>
          </a:bodyPr>
          <a:lstStyle>
            <a:lvl1pPr>
              <a:defRPr sz="2625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766" tIns="23916" rIns="47766" bIns="23916" rtlCol="0" anchor="ctr"/>
          <a:lstStyle/>
          <a:p>
            <a:pPr algn="ctr" defTabSz="679870"/>
            <a:endParaRPr lang="nb-NO" sz="135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350">
                <a:solidFill>
                  <a:srgbClr val="004F59"/>
                </a:solidFill>
              </a:defRPr>
            </a:lvl1pPr>
            <a:lvl2pPr marL="33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9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9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3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1589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71"/>
            <a:ext cx="6625856" cy="1266059"/>
          </a:xfrm>
        </p:spPr>
        <p:txBody>
          <a:bodyPr>
            <a:normAutofit/>
          </a:bodyPr>
          <a:lstStyle>
            <a:lvl1pPr>
              <a:defRPr sz="2625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766" tIns="23916" rIns="47766" bIns="23916" rtlCol="0" anchor="ctr"/>
          <a:lstStyle/>
          <a:p>
            <a:pPr algn="ctr" defTabSz="679870"/>
            <a:endParaRPr lang="nb-NO" sz="135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350">
                <a:solidFill>
                  <a:srgbClr val="004F59"/>
                </a:solidFill>
              </a:defRPr>
            </a:lvl1pPr>
            <a:lvl2pPr marL="33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9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9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3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1502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71"/>
            <a:ext cx="6625856" cy="1266059"/>
          </a:xfrm>
        </p:spPr>
        <p:txBody>
          <a:bodyPr>
            <a:normAutofit/>
          </a:bodyPr>
          <a:lstStyle>
            <a:lvl1pPr>
              <a:defRPr sz="2625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766" tIns="23916" rIns="47766" bIns="23916" rtlCol="0" anchor="ctr"/>
          <a:lstStyle/>
          <a:p>
            <a:pPr algn="ctr" defTabSz="679870"/>
            <a:endParaRPr lang="nb-NO" sz="1350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350">
                <a:solidFill>
                  <a:srgbClr val="004F59"/>
                </a:solidFill>
              </a:defRPr>
            </a:lvl1pPr>
            <a:lvl2pPr marL="33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9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9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3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6264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71"/>
            <a:ext cx="6625856" cy="1266059"/>
          </a:xfrm>
        </p:spPr>
        <p:txBody>
          <a:bodyPr>
            <a:normAutofit/>
          </a:bodyPr>
          <a:lstStyle>
            <a:lvl1pPr>
              <a:defRPr sz="2625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350">
                <a:solidFill>
                  <a:srgbClr val="004F59"/>
                </a:solidFill>
              </a:defRPr>
            </a:lvl1pPr>
            <a:lvl2pPr marL="33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9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9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3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62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78826" cy="68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2235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400" y="864283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25" y="2340000"/>
            <a:ext cx="7901403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825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4844318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400" y="864283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25" y="1800000"/>
            <a:ext cx="7901403" cy="4206582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6047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400" y="864283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2825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24908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825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5232409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400" y="864283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9434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6841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76" y="2881943"/>
            <a:ext cx="7901403" cy="672217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1104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888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 flipV="1">
            <a:off x="-2949" y="2228015"/>
            <a:ext cx="8516604" cy="3937006"/>
          </a:xfrm>
          <a:prstGeom prst="round1Rect">
            <a:avLst>
              <a:gd name="adj" fmla="val 157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 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1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130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059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888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0" y="2205658"/>
            <a:ext cx="8517052" cy="3936465"/>
          </a:xfrm>
          <a:prstGeom prst="round1Rect">
            <a:avLst>
              <a:gd name="adj" fmla="val 15179"/>
            </a:avLst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301" tIns="32150" rIns="64301" bIns="32150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1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130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9944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888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531" y="2228016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301" tIns="32150" rIns="64301" bIns="32150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1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130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0380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888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531" y="2228016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301" tIns="32150" rIns="64301" bIns="32150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1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130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30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78824" cy="68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0952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888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531" y="2228016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301" tIns="32150" rIns="64301" bIns="32150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1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130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7066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888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531" y="2228016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301" tIns="32150" rIns="64301" bIns="32150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1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130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6651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888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531" y="2228016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301" tIns="32150" rIns="64301" bIns="32150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1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130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1842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888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531" y="2228016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301" tIns="32150" rIns="64301" bIns="32150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1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130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6194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888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531" y="2228016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301" tIns="32150" rIns="64301" bIns="32150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1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130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6155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888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531" y="2228016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301" tIns="32150" rIns="64301" bIns="32150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1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130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3187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888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531" y="2228016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301" tIns="32150" rIns="64301" bIns="32150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1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130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0889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888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531" y="2228016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301" tIns="32150" rIns="64301" bIns="32150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1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130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3030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888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531" y="2228016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301" tIns="32150" rIns="64301" bIns="32150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1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130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8299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1888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391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130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40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 flipV="1">
            <a:off x="-2853" y="2228015"/>
            <a:ext cx="8516604" cy="3937006"/>
          </a:xfrm>
          <a:prstGeom prst="round1Rect">
            <a:avLst>
              <a:gd name="adj" fmla="val 157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 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0375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17" y="864000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542" y="2340000"/>
            <a:ext cx="7901403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5F84-DF56-4B40-82DA-16F78AD94DF9}" type="datetimeFigureOut">
              <a:rPr lang="nb-NO" smtClean="0"/>
              <a:t>16.11.2021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542" y="1800001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8029137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17" y="864000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542" y="1800000"/>
            <a:ext cx="7901403" cy="420658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5F84-DF56-4B40-82DA-16F78AD94DF9}" type="datetimeFigureOut">
              <a:rPr lang="nb-NO" smtClean="0"/>
              <a:t>16.11.2021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803264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17" y="864000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5F84-DF56-4B40-82DA-16F78AD94DF9}" type="datetimeFigureOut">
              <a:rPr lang="nb-NO" smtClean="0"/>
              <a:t>16.11.2021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2542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24712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542" y="1800001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4104397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17" y="864000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5F84-DF56-4B40-82DA-16F78AD94DF9}" type="datetimeFigureOut">
              <a:rPr lang="nb-NO" smtClean="0"/>
              <a:t>16.11.2021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136786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5F84-DF56-4B40-82DA-16F78AD94DF9}" type="datetimeFigureOut">
              <a:rPr lang="nb-NO" smtClean="0"/>
              <a:t>16.11.2021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668490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093" y="2881660"/>
            <a:ext cx="7901403" cy="672217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5F84-DF56-4B40-82DA-16F78AD94DF9}" type="datetimeFigureOut">
              <a:rPr lang="nb-NO" smtClean="0"/>
              <a:t>16.11.2021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9631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0" y="2205940"/>
            <a:ext cx="8517052" cy="3936465"/>
          </a:xfrm>
          <a:prstGeom prst="round1Rect">
            <a:avLst>
              <a:gd name="adj" fmla="val 1517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97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00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7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1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75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40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26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91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78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97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19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14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0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0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99" y="864282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24" y="2340000"/>
            <a:ext cx="7901403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824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949064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99" y="864282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24" y="1800000"/>
            <a:ext cx="7901403" cy="420658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11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99" y="864282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2824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24907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824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615615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99" y="864282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147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31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75" y="2881942"/>
            <a:ext cx="7901403" cy="672217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448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 flipV="1">
            <a:off x="-2853" y="2228015"/>
            <a:ext cx="8516604" cy="3937006"/>
          </a:xfrm>
          <a:prstGeom prst="round1Rect">
            <a:avLst>
              <a:gd name="adj" fmla="val 157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 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16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0" y="2205940"/>
            <a:ext cx="8517052" cy="3936465"/>
          </a:xfrm>
          <a:prstGeom prst="round1Rect">
            <a:avLst>
              <a:gd name="adj" fmla="val 1517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658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374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23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839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323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189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151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50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842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036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243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792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6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081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99" y="864282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24" y="2340000"/>
            <a:ext cx="7901403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824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881207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99" y="864282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24" y="1800000"/>
            <a:ext cx="7901403" cy="420658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06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99" y="864282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2824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24907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824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34035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99" y="864282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155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935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75" y="2881942"/>
            <a:ext cx="7901403" cy="672217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374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63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 flipV="1">
            <a:off x="-2865" y="2228015"/>
            <a:ext cx="8516604" cy="3937006"/>
          </a:xfrm>
          <a:prstGeom prst="round1Rect">
            <a:avLst>
              <a:gd name="adj" fmla="val 157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 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05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371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63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0" y="2205933"/>
            <a:ext cx="8517052" cy="3936465"/>
          </a:xfrm>
          <a:prstGeom prst="round1Rect">
            <a:avLst>
              <a:gd name="adj" fmla="val 1517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741" tIns="31910" rIns="63741" bIns="31910" rtlCol="0" anchor="ctr"/>
          <a:lstStyle/>
          <a:p>
            <a:pPr algn="ctr" defTabSz="90718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05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830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63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1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741" tIns="31910" rIns="63741" bIns="31910" rtlCol="0" anchor="ctr"/>
          <a:lstStyle/>
          <a:p>
            <a:pPr algn="ctr" defTabSz="90718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05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976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63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1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741" tIns="31910" rIns="63741" bIns="31910" rtlCol="0" anchor="ctr"/>
          <a:lstStyle/>
          <a:p>
            <a:pPr algn="ctr" defTabSz="90718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05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297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63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1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741" tIns="31910" rIns="63741" bIns="31910" rtlCol="0" anchor="ctr"/>
          <a:lstStyle/>
          <a:p>
            <a:pPr algn="ctr" defTabSz="90718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05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262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63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1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741" tIns="31910" rIns="63741" bIns="31910" rtlCol="0" anchor="ctr"/>
          <a:lstStyle/>
          <a:p>
            <a:pPr algn="ctr" defTabSz="90718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05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944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63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1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741" tIns="31910" rIns="63741" bIns="31910" rtlCol="0" anchor="ctr"/>
          <a:lstStyle/>
          <a:p>
            <a:pPr algn="ctr" defTabSz="90718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05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442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63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1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741" tIns="31910" rIns="63741" bIns="31910" rtlCol="0" anchor="ctr"/>
          <a:lstStyle/>
          <a:p>
            <a:pPr algn="ctr" defTabSz="90718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05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531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63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1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741" tIns="31910" rIns="63741" bIns="31910" rtlCol="0" anchor="ctr"/>
          <a:lstStyle/>
          <a:p>
            <a:pPr algn="ctr" defTabSz="90718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05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384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63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1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741" tIns="31910" rIns="63741" bIns="31910" rtlCol="0" anchor="ctr"/>
          <a:lstStyle/>
          <a:p>
            <a:pPr algn="ctr" defTabSz="90718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05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38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63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1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741" tIns="31910" rIns="63741" bIns="31910" rtlCol="0" anchor="ctr"/>
          <a:lstStyle/>
          <a:p>
            <a:pPr algn="ctr" defTabSz="90718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05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248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63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1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741" tIns="31910" rIns="63741" bIns="31910" rtlCol="0" anchor="ctr"/>
          <a:lstStyle/>
          <a:p>
            <a:pPr algn="ctr" defTabSz="90718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05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444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63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1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741" tIns="31910" rIns="63741" bIns="31910" rtlCol="0" anchor="ctr"/>
          <a:lstStyle/>
          <a:p>
            <a:pPr algn="ctr" defTabSz="90718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05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898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63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05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2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926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92" y="864275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17" y="2340000"/>
            <a:ext cx="7901403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817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199421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92" y="864275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17" y="1800000"/>
            <a:ext cx="7901403" cy="420658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819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92" y="864275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2817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24907" y="2340000"/>
            <a:ext cx="3772217" cy="36711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2817" y="1800037"/>
            <a:ext cx="7901403" cy="4776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881468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92" y="864275"/>
            <a:ext cx="7901403" cy="672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656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272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68" y="2881935"/>
            <a:ext cx="7901403" cy="672217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472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5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 flipV="1">
            <a:off x="-2872" y="2228015"/>
            <a:ext cx="8516604" cy="3937006"/>
          </a:xfrm>
          <a:prstGeom prst="round1Rect">
            <a:avLst>
              <a:gd name="adj" fmla="val 157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 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3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5" y="645439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889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5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0" y="2205927"/>
            <a:ext cx="8517052" cy="3936465"/>
          </a:xfrm>
          <a:prstGeom prst="round1Rect">
            <a:avLst>
              <a:gd name="adj" fmla="val 1517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79" tIns="31820" rIns="63579" bIns="31820" rtlCol="0" anchor="ctr"/>
          <a:lstStyle/>
          <a:p>
            <a:pPr algn="ctr" defTabSz="904830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3" y="261443"/>
            <a:ext cx="1353673" cy="444834"/>
          </a:xfrm>
          <a:prstGeom prst="rect">
            <a:avLst/>
          </a:prstGeom>
        </p:spPr>
      </p:pic>
      <p:pic>
        <p:nvPicPr>
          <p:cNvPr id="10" name="Bilde 9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5" y="645439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3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5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86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79" tIns="31820" rIns="63579" bIns="31820" rtlCol="0" anchor="ctr"/>
          <a:lstStyle/>
          <a:p>
            <a:pPr algn="ctr" defTabSz="904830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3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5" y="645439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5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86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79" tIns="31820" rIns="63579" bIns="31820" rtlCol="0" anchor="ctr"/>
          <a:lstStyle/>
          <a:p>
            <a:pPr algn="ctr" defTabSz="904830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3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5" y="645439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9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4" y="162170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98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92" tIns="31889" rIns="63692" bIns="31889" rtlCol="0" anchor="ctr"/>
          <a:lstStyle/>
          <a:p>
            <a:pPr algn="ctr"/>
            <a:endParaRPr lang="nb-N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87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077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5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86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79" tIns="31820" rIns="63579" bIns="31820" rtlCol="0" anchor="ctr"/>
          <a:lstStyle/>
          <a:p>
            <a:pPr algn="ctr" defTabSz="904830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3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5" y="645439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142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5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86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79" tIns="31820" rIns="63579" bIns="31820" rtlCol="0" anchor="ctr"/>
          <a:lstStyle/>
          <a:p>
            <a:pPr algn="ctr" defTabSz="904830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3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5" y="645439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22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5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86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79" tIns="31820" rIns="63579" bIns="31820" rtlCol="0" anchor="ctr"/>
          <a:lstStyle/>
          <a:p>
            <a:pPr algn="ctr" defTabSz="904830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3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5" y="645439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459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5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86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79" tIns="31820" rIns="63579" bIns="31820" rtlCol="0" anchor="ctr"/>
          <a:lstStyle/>
          <a:p>
            <a:pPr algn="ctr" defTabSz="904830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3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5" y="645439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682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5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86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79" tIns="31820" rIns="63579" bIns="31820" rtlCol="0" anchor="ctr"/>
          <a:lstStyle/>
          <a:p>
            <a:pPr algn="ctr" defTabSz="904830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3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5" y="645439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628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5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86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79" tIns="31820" rIns="63579" bIns="31820" rtlCol="0" anchor="ctr"/>
          <a:lstStyle/>
          <a:p>
            <a:pPr algn="ctr" defTabSz="904830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3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5" y="645439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860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5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86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79" tIns="31820" rIns="63579" bIns="31820" rtlCol="0" anchor="ctr"/>
          <a:lstStyle/>
          <a:p>
            <a:pPr algn="ctr" defTabSz="904830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3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5" y="645439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85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5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86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79" tIns="31820" rIns="63579" bIns="31820" rtlCol="0" anchor="ctr"/>
          <a:lstStyle/>
          <a:p>
            <a:pPr algn="ctr" defTabSz="904830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3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5" y="645439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323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5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-2487" y="2228286"/>
            <a:ext cx="8517052" cy="3936465"/>
          </a:xfrm>
          <a:prstGeom prst="round1Rect">
            <a:avLst>
              <a:gd name="adj" fmla="val 15799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79" tIns="31820" rIns="63579" bIns="31820" rtlCol="0" anchor="ctr"/>
          <a:lstStyle/>
          <a:p>
            <a:pPr algn="ctr" defTabSz="904830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3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5" y="645439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716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385" y="162157"/>
            <a:ext cx="6625856" cy="126605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0475" y="1538164"/>
            <a:ext cx="6626292" cy="5749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4F59"/>
                </a:solidFill>
              </a:defRPr>
            </a:lvl1pPr>
            <a:lvl2pPr marL="45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JSB 0001 SG Log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3" y="261443"/>
            <a:ext cx="1353673" cy="444834"/>
          </a:xfrm>
          <a:prstGeom prst="rect">
            <a:avLst/>
          </a:prstGeom>
        </p:spPr>
      </p:pic>
      <p:pic>
        <p:nvPicPr>
          <p:cNvPr id="11" name="Bilde 10" descr="EnAlliansebank_graa_lit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5" y="6454399"/>
            <a:ext cx="1476450" cy="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4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1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68.xml"/><Relationship Id="rId21" Type="http://schemas.openxmlformats.org/officeDocument/2006/relationships/theme" Target="../theme/theme10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81.xml"/><Relationship Id="rId20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75.xml"/><Relationship Id="rId19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Relationship Id="rId22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18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88.xml"/><Relationship Id="rId21" Type="http://schemas.openxmlformats.org/officeDocument/2006/relationships/theme" Target="../theme/theme11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201.xml"/><Relationship Id="rId20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Relationship Id="rId22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8.xml"/><Relationship Id="rId18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08.xml"/><Relationship Id="rId21" Type="http://schemas.openxmlformats.org/officeDocument/2006/relationships/theme" Target="../theme/theme12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17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21.xml"/><Relationship Id="rId20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20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215.xml"/><Relationship Id="rId19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slideLayout" Target="../slideLayouts/slideLayout219.xml"/><Relationship Id="rId22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18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28.xml"/><Relationship Id="rId21" Type="http://schemas.openxmlformats.org/officeDocument/2006/relationships/theme" Target="../theme/theme13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17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27.xml"/><Relationship Id="rId16" Type="http://schemas.openxmlformats.org/officeDocument/2006/relationships/slideLayout" Target="../slideLayouts/slideLayout241.xml"/><Relationship Id="rId20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235.xml"/><Relationship Id="rId19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Relationship Id="rId22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slideLayout" Target="../slideLayouts/slideLayout258.xml"/><Relationship Id="rId18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48.xml"/><Relationship Id="rId21" Type="http://schemas.openxmlformats.org/officeDocument/2006/relationships/theme" Target="../theme/theme14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17" Type="http://schemas.openxmlformats.org/officeDocument/2006/relationships/slideLayout" Target="../slideLayouts/slideLayout262.xml"/><Relationship Id="rId2" Type="http://schemas.openxmlformats.org/officeDocument/2006/relationships/slideLayout" Target="../slideLayouts/slideLayout247.xml"/><Relationship Id="rId16" Type="http://schemas.openxmlformats.org/officeDocument/2006/relationships/slideLayout" Target="../slideLayouts/slideLayout261.xml"/><Relationship Id="rId20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5" Type="http://schemas.openxmlformats.org/officeDocument/2006/relationships/slideLayout" Target="../slideLayouts/slideLayout260.xml"/><Relationship Id="rId23" Type="http://schemas.openxmlformats.org/officeDocument/2006/relationships/image" Target="../media/image20.jpeg"/><Relationship Id="rId10" Type="http://schemas.openxmlformats.org/officeDocument/2006/relationships/slideLayout" Target="../slideLayouts/slideLayout255.xml"/><Relationship Id="rId19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slideLayout" Target="../slideLayouts/slideLayout259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8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48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0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55.xml"/><Relationship Id="rId19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399" y="864282"/>
            <a:ext cx="7901403" cy="67221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824" y="2098477"/>
            <a:ext cx="7901403" cy="36711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419" y="6489378"/>
            <a:ext cx="715650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5264" y="6489378"/>
            <a:ext cx="6180221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547" y="6490028"/>
            <a:ext cx="248158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5E0881E5-4718-4C99-982F-7259FF6FE248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7888" y="6382122"/>
            <a:ext cx="7901403" cy="0"/>
          </a:xfrm>
          <a:prstGeom prst="line">
            <a:avLst/>
          </a:prstGeom>
          <a:ln w="18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 descr="EnAlliansebank_graa_liten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  <p:pic>
        <p:nvPicPr>
          <p:cNvPr id="11" name="Bilde 10" descr="JSB 0001 SG Logo-01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2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84" r:id="rId14"/>
    <p:sldLayoutId id="2147483650" r:id="rId15"/>
    <p:sldLayoutId id="2147483676" r:id="rId16"/>
    <p:sldLayoutId id="2147483652" r:id="rId17"/>
    <p:sldLayoutId id="2147483654" r:id="rId18"/>
    <p:sldLayoutId id="2147483655" r:id="rId19"/>
    <p:sldLayoutId id="2147483673" r:id="rId20"/>
  </p:sldLayoutIdLst>
  <p:hf hdr="0" ftr="0" dt="0"/>
  <p:txStyles>
    <p:titleStyle>
      <a:lvl1pPr algn="l" defTabSz="906554" rtl="0" eaLnBrk="1" latinLnBrk="0" hangingPunct="1">
        <a:spcBef>
          <a:spcPct val="0"/>
        </a:spcBef>
        <a:buNone/>
        <a:defRPr sz="35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8211" indent="-188211" algn="l" defTabSz="90655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1pPr>
      <a:lvl2pPr marL="376450" indent="-188211" algn="l" defTabSz="90655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2pPr>
      <a:lvl3pPr marL="564676" indent="-188211" algn="l" defTabSz="90655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3pPr>
      <a:lvl4pPr marL="752876" indent="-188211" algn="l" defTabSz="90655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4pPr>
      <a:lvl5pPr marL="941093" indent="-188211" algn="l" defTabSz="90655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5pPr>
      <a:lvl6pPr marL="2493035" indent="-226658" algn="l" defTabSz="9065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322" indent="-226658" algn="l" defTabSz="9065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9599" indent="-226658" algn="l" defTabSz="9065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2876" indent="-226658" algn="l" defTabSz="9065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3288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06554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842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119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66398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19679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72960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26241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225" y="864108"/>
            <a:ext cx="7901403" cy="67221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650" y="2098477"/>
            <a:ext cx="7901403" cy="36711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419" y="6489204"/>
            <a:ext cx="715650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275"/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5131" y="6489204"/>
            <a:ext cx="6180221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275"/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547" y="6489854"/>
            <a:ext cx="248158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 defTabSz="910275"/>
            <a:fld id="{5E0881E5-4718-4C99-982F-7259FF6FE248}" type="slidenum">
              <a:rPr lang="nb-NO" smtClean="0">
                <a:solidFill>
                  <a:srgbClr val="BEB8B4"/>
                </a:solidFill>
              </a:rPr>
              <a:pPr defTabSz="910275"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7714" y="6382122"/>
            <a:ext cx="7901403" cy="0"/>
          </a:xfrm>
          <a:prstGeom prst="line">
            <a:avLst/>
          </a:prstGeom>
          <a:ln w="18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 descr="EnAlliansebank_graa_liten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38"/>
            <a:ext cx="1476450" cy="151582"/>
          </a:xfrm>
          <a:prstGeom prst="rect">
            <a:avLst/>
          </a:prstGeom>
        </p:spPr>
      </p:pic>
      <p:pic>
        <p:nvPicPr>
          <p:cNvPr id="11" name="Bilde 10" descr="JSB 0001 SG Logo-01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  <p:sldLayoutId id="2147484343" r:id="rId12"/>
    <p:sldLayoutId id="2147484344" r:id="rId13"/>
    <p:sldLayoutId id="2147484345" r:id="rId14"/>
    <p:sldLayoutId id="2147484346" r:id="rId15"/>
    <p:sldLayoutId id="2147484347" r:id="rId16"/>
    <p:sldLayoutId id="2147484348" r:id="rId17"/>
    <p:sldLayoutId id="2147484349" r:id="rId18"/>
    <p:sldLayoutId id="2147484350" r:id="rId19"/>
    <p:sldLayoutId id="2147484351" r:id="rId20"/>
  </p:sldLayoutIdLst>
  <p:hf hdr="0" ftr="0" dt="0"/>
  <p:txStyles>
    <p:titleStyle>
      <a:lvl1pPr algn="l" defTabSz="910275" rtl="0" eaLnBrk="1" latinLnBrk="0" hangingPunct="1">
        <a:spcBef>
          <a:spcPct val="0"/>
        </a:spcBef>
        <a:buNone/>
        <a:defRPr sz="35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8990" indent="-188990" algn="l" defTabSz="91027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1pPr>
      <a:lvl2pPr marL="377980" indent="-188990" algn="l" defTabSz="91027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2pPr>
      <a:lvl3pPr marL="566979" indent="-188990" algn="l" defTabSz="91027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3pPr>
      <a:lvl4pPr marL="755980" indent="-188990" algn="l" defTabSz="91027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4pPr>
      <a:lvl5pPr marL="944974" indent="-188990" algn="l" defTabSz="91027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5pPr>
      <a:lvl6pPr marL="2503281" indent="-227563" algn="l" defTabSz="910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428" indent="-227563" algn="l" defTabSz="910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570" indent="-227563" algn="l" defTabSz="910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711" indent="-227563" algn="l" defTabSz="910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0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72" algn="l" defTabSz="910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0275" algn="l" defTabSz="910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438" algn="l" defTabSz="910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569" algn="l" defTabSz="910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714" algn="l" defTabSz="910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855" algn="l" defTabSz="910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001" algn="l" defTabSz="910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141" algn="l" defTabSz="910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206" y="864089"/>
            <a:ext cx="7901403" cy="67221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631" y="2098477"/>
            <a:ext cx="7901403" cy="36711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419" y="6489185"/>
            <a:ext cx="715650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275"/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5112" y="6489185"/>
            <a:ext cx="6180221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275"/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547" y="6489835"/>
            <a:ext cx="248158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 defTabSz="910275"/>
            <a:fld id="{5E0881E5-4718-4C99-982F-7259FF6FE248}" type="slidenum">
              <a:rPr lang="nb-NO" smtClean="0">
                <a:solidFill>
                  <a:srgbClr val="BEB8B4"/>
                </a:solidFill>
              </a:rPr>
              <a:pPr defTabSz="910275"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7695" y="6382122"/>
            <a:ext cx="7901403" cy="0"/>
          </a:xfrm>
          <a:prstGeom prst="line">
            <a:avLst/>
          </a:prstGeom>
          <a:ln w="18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 descr="EnAlliansebank_graa_liten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19"/>
            <a:ext cx="1476450" cy="151582"/>
          </a:xfrm>
          <a:prstGeom prst="rect">
            <a:avLst/>
          </a:prstGeom>
        </p:spPr>
      </p:pic>
      <p:pic>
        <p:nvPicPr>
          <p:cNvPr id="11" name="Bilde 10" descr="JSB 0001 SG Logo-01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0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  <p:sldLayoutId id="2147484365" r:id="rId12"/>
    <p:sldLayoutId id="2147484366" r:id="rId13"/>
    <p:sldLayoutId id="2147484367" r:id="rId14"/>
    <p:sldLayoutId id="2147484368" r:id="rId15"/>
    <p:sldLayoutId id="2147484369" r:id="rId16"/>
    <p:sldLayoutId id="2147484370" r:id="rId17"/>
    <p:sldLayoutId id="2147484371" r:id="rId18"/>
    <p:sldLayoutId id="2147484372" r:id="rId19"/>
    <p:sldLayoutId id="2147484373" r:id="rId20"/>
  </p:sldLayoutIdLst>
  <p:hf hdr="0" ftr="0" dt="0"/>
  <p:txStyles>
    <p:titleStyle>
      <a:lvl1pPr algn="l" defTabSz="910275" rtl="0" eaLnBrk="1" latinLnBrk="0" hangingPunct="1">
        <a:spcBef>
          <a:spcPct val="0"/>
        </a:spcBef>
        <a:buNone/>
        <a:defRPr sz="35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8990" indent="-188990" algn="l" defTabSz="91027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1pPr>
      <a:lvl2pPr marL="377980" indent="-188990" algn="l" defTabSz="91027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2pPr>
      <a:lvl3pPr marL="566979" indent="-188990" algn="l" defTabSz="91027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3pPr>
      <a:lvl4pPr marL="755980" indent="-188990" algn="l" defTabSz="91027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4pPr>
      <a:lvl5pPr marL="944974" indent="-188990" algn="l" defTabSz="91027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5pPr>
      <a:lvl6pPr marL="2503281" indent="-227563" algn="l" defTabSz="910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428" indent="-227563" algn="l" defTabSz="910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570" indent="-227563" algn="l" defTabSz="910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711" indent="-227563" algn="l" defTabSz="910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0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72" algn="l" defTabSz="910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0275" algn="l" defTabSz="910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438" algn="l" defTabSz="910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569" algn="l" defTabSz="910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714" algn="l" defTabSz="910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855" algn="l" defTabSz="910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001" algn="l" defTabSz="910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141" algn="l" defTabSz="9102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195" y="864078"/>
            <a:ext cx="7901403" cy="67221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620" y="2098477"/>
            <a:ext cx="7901403" cy="36711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419" y="6489174"/>
            <a:ext cx="715650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1"/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5145" y="6489174"/>
            <a:ext cx="6180221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1"/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547" y="6489824"/>
            <a:ext cx="248158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 defTabSz="914391"/>
            <a:fld id="{5E0881E5-4718-4C99-982F-7259FF6FE248}" type="slidenum">
              <a:rPr lang="nb-NO" smtClean="0">
                <a:solidFill>
                  <a:srgbClr val="BEB8B4"/>
                </a:solidFill>
              </a:rPr>
              <a:pPr defTabSz="914391"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7684" y="6382122"/>
            <a:ext cx="7901403" cy="0"/>
          </a:xfrm>
          <a:prstGeom prst="line">
            <a:avLst/>
          </a:prstGeom>
          <a:ln w="18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 descr="EnAlliansebank_graa_liten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208"/>
            <a:ext cx="1476450" cy="151582"/>
          </a:xfrm>
          <a:prstGeom prst="rect">
            <a:avLst/>
          </a:prstGeom>
        </p:spPr>
      </p:pic>
      <p:pic>
        <p:nvPicPr>
          <p:cNvPr id="11" name="Bilde 10" descr="JSB 0001 SG Logo-01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4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  <p:sldLayoutId id="2147484629" r:id="rId12"/>
    <p:sldLayoutId id="2147484630" r:id="rId13"/>
    <p:sldLayoutId id="2147484631" r:id="rId14"/>
    <p:sldLayoutId id="2147484632" r:id="rId15"/>
    <p:sldLayoutId id="2147484633" r:id="rId16"/>
    <p:sldLayoutId id="2147484634" r:id="rId17"/>
    <p:sldLayoutId id="2147484635" r:id="rId18"/>
    <p:sldLayoutId id="2147484636" r:id="rId19"/>
    <p:sldLayoutId id="2147484637" r:id="rId20"/>
  </p:sldLayoutIdLst>
  <p:hf hdr="0" ftr="0" dt="0"/>
  <p:txStyles>
    <p:titleStyle>
      <a:lvl1pPr algn="l" defTabSz="914391" rtl="0" eaLnBrk="1" latinLnBrk="0" hangingPunct="1">
        <a:spcBef>
          <a:spcPct val="0"/>
        </a:spcBef>
        <a:buNone/>
        <a:defRPr sz="350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9845" indent="-189845" algn="l" defTabSz="914391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1pPr>
      <a:lvl2pPr marL="379690" indent="-189845" algn="l" defTabSz="914391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2pPr>
      <a:lvl3pPr marL="569535" indent="-189845" algn="l" defTabSz="914391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3pPr>
      <a:lvl4pPr marL="759380" indent="-189845" algn="l" defTabSz="914391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4pPr>
      <a:lvl5pPr marL="949225" indent="-189845" algn="l" defTabSz="914391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5pPr>
      <a:lvl6pPr marL="2514577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4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9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6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8" algn="l" defTabSz="9143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0" algn="l" defTabSz="9143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5" algn="l" defTabSz="9143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1" algn="l" defTabSz="9143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6" algn="l" defTabSz="9143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400" y="864283"/>
            <a:ext cx="7901403" cy="67221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825" y="2098477"/>
            <a:ext cx="7901403" cy="36711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419" y="6489379"/>
            <a:ext cx="715650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870"/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5265" y="6489379"/>
            <a:ext cx="6180221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870"/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547" y="6490029"/>
            <a:ext cx="248158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bg2"/>
                </a:solidFill>
              </a:defRPr>
            </a:lvl1pPr>
          </a:lstStyle>
          <a:p>
            <a:pPr defTabSz="679870"/>
            <a:fld id="{5E0881E5-4718-4C99-982F-7259FF6FE248}" type="slidenum">
              <a:rPr lang="nb-NO" smtClean="0">
                <a:solidFill>
                  <a:srgbClr val="BEB8B4"/>
                </a:solidFill>
              </a:rPr>
              <a:pPr defTabSz="679870"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7889" y="6382122"/>
            <a:ext cx="7901403" cy="0"/>
          </a:xfrm>
          <a:prstGeom prst="line">
            <a:avLst/>
          </a:prstGeom>
          <a:ln w="18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 descr="EnAlliansebank_graa_liten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3"/>
            <a:ext cx="1476450" cy="151582"/>
          </a:xfrm>
          <a:prstGeom prst="rect">
            <a:avLst/>
          </a:prstGeom>
        </p:spPr>
      </p:pic>
      <p:pic>
        <p:nvPicPr>
          <p:cNvPr id="11" name="Bilde 10" descr="JSB 0001 SG Logo-01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3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  <p:sldLayoutId id="2147484692" r:id="rId9"/>
    <p:sldLayoutId id="2147484693" r:id="rId10"/>
    <p:sldLayoutId id="2147484694" r:id="rId11"/>
    <p:sldLayoutId id="2147484695" r:id="rId12"/>
    <p:sldLayoutId id="2147484696" r:id="rId13"/>
    <p:sldLayoutId id="2147484697" r:id="rId14"/>
    <p:sldLayoutId id="2147484698" r:id="rId15"/>
    <p:sldLayoutId id="2147484699" r:id="rId16"/>
    <p:sldLayoutId id="2147484700" r:id="rId17"/>
    <p:sldLayoutId id="2147484701" r:id="rId18"/>
    <p:sldLayoutId id="2147484702" r:id="rId19"/>
    <p:sldLayoutId id="2147484703" r:id="rId20"/>
  </p:sldLayoutIdLst>
  <p:hf hdr="0" ftr="0" dt="0"/>
  <p:txStyles>
    <p:titleStyle>
      <a:lvl1pPr algn="l" defTabSz="679870" rtl="0" eaLnBrk="1" latinLnBrk="0" hangingPunct="1">
        <a:spcBef>
          <a:spcPct val="0"/>
        </a:spcBef>
        <a:buNone/>
        <a:defRPr sz="2625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41149" indent="-141149" algn="l" defTabSz="679870" rtl="0" eaLnBrk="1" latinLnBrk="0" hangingPunct="1">
        <a:spcBef>
          <a:spcPct val="20000"/>
        </a:spcBef>
        <a:buFont typeface="Arial" pitchFamily="34" charset="0"/>
        <a:buChar char="•"/>
        <a:defRPr sz="1050" kern="1200">
          <a:solidFill>
            <a:srgbClr val="004F59"/>
          </a:solidFill>
          <a:latin typeface="+mn-lt"/>
          <a:ea typeface="+mn-ea"/>
          <a:cs typeface="+mn-cs"/>
        </a:defRPr>
      </a:lvl1pPr>
      <a:lvl2pPr marL="282319" indent="-141149" algn="l" defTabSz="679870" rtl="0" eaLnBrk="1" latinLnBrk="0" hangingPunct="1">
        <a:spcBef>
          <a:spcPct val="20000"/>
        </a:spcBef>
        <a:buFont typeface="Arial" pitchFamily="34" charset="0"/>
        <a:buChar char="•"/>
        <a:defRPr sz="1050" kern="1200">
          <a:solidFill>
            <a:srgbClr val="004F59"/>
          </a:solidFill>
          <a:latin typeface="+mn-lt"/>
          <a:ea typeface="+mn-ea"/>
          <a:cs typeface="+mn-cs"/>
        </a:defRPr>
      </a:lvl2pPr>
      <a:lvl3pPr marL="423479" indent="-141149" algn="l" defTabSz="679870" rtl="0" eaLnBrk="1" latinLnBrk="0" hangingPunct="1">
        <a:spcBef>
          <a:spcPct val="20000"/>
        </a:spcBef>
        <a:buFont typeface="Arial" pitchFamily="34" charset="0"/>
        <a:buChar char="•"/>
        <a:defRPr sz="1050" kern="1200">
          <a:solidFill>
            <a:srgbClr val="004F59"/>
          </a:solidFill>
          <a:latin typeface="+mn-lt"/>
          <a:ea typeface="+mn-ea"/>
          <a:cs typeface="+mn-cs"/>
        </a:defRPr>
      </a:lvl3pPr>
      <a:lvl4pPr marL="564619" indent="-141149" algn="l" defTabSz="679870" rtl="0" eaLnBrk="1" latinLnBrk="0" hangingPunct="1">
        <a:spcBef>
          <a:spcPct val="20000"/>
        </a:spcBef>
        <a:buFont typeface="Arial" pitchFamily="34" charset="0"/>
        <a:buChar char="•"/>
        <a:defRPr sz="1050" kern="1200">
          <a:solidFill>
            <a:srgbClr val="004F59"/>
          </a:solidFill>
          <a:latin typeface="+mn-lt"/>
          <a:ea typeface="+mn-ea"/>
          <a:cs typeface="+mn-cs"/>
        </a:defRPr>
      </a:lvl4pPr>
      <a:lvl5pPr marL="705773" indent="-141149" algn="l" defTabSz="679870" rtl="0" eaLnBrk="1" latinLnBrk="0" hangingPunct="1">
        <a:spcBef>
          <a:spcPct val="20000"/>
        </a:spcBef>
        <a:buFont typeface="Arial" pitchFamily="34" charset="0"/>
        <a:buChar char="•"/>
        <a:defRPr sz="1050" kern="1200">
          <a:solidFill>
            <a:srgbClr val="004F59"/>
          </a:solidFill>
          <a:latin typeface="+mn-lt"/>
          <a:ea typeface="+mn-ea"/>
          <a:cs typeface="+mn-cs"/>
        </a:defRPr>
      </a:lvl5pPr>
      <a:lvl6pPr marL="1869651" indent="-169982" algn="l" defTabSz="6798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594" indent="-169982" algn="l" defTabSz="6798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9529" indent="-169982" algn="l" defTabSz="6798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9464" indent="-169982" algn="l" defTabSz="6798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7987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339943" algn="l" defTabSz="67987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679870" algn="l" defTabSz="67987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019813" algn="l" defTabSz="67987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359748" algn="l" defTabSz="67987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699685" algn="l" defTabSz="67987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039623" algn="l" defTabSz="67987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61" algn="l" defTabSz="67987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19500" algn="l" defTabSz="67987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117" y="864000"/>
            <a:ext cx="7901403" cy="67221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542" y="2098477"/>
            <a:ext cx="7901403" cy="36711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419" y="6489096"/>
            <a:ext cx="715650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35F84-DF56-4B40-82DA-16F78AD94DF9}" type="datetimeFigureOut">
              <a:rPr lang="nb-NO" smtClean="0"/>
              <a:pPr/>
              <a:t>16.11.2021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5069" y="6489096"/>
            <a:ext cx="6180221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543" y="6489746"/>
            <a:ext cx="248158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5E0881E5-4718-4C99-982F-7259FF6FE248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7606" y="6382122"/>
            <a:ext cx="7901403" cy="0"/>
          </a:xfrm>
          <a:prstGeom prst="line">
            <a:avLst/>
          </a:prstGeom>
          <a:ln w="18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 descr="EnAlliansebank_graa_liten.png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130"/>
            <a:ext cx="1476450" cy="151582"/>
          </a:xfrm>
          <a:prstGeom prst="rect">
            <a:avLst/>
          </a:prstGeom>
        </p:spPr>
      </p:pic>
      <p:pic>
        <p:nvPicPr>
          <p:cNvPr id="11" name="Bilde 10" descr="JSB 0001 SG Logo-01.jpg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5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9" r:id="rId2"/>
    <p:sldLayoutId id="2147484730" r:id="rId3"/>
    <p:sldLayoutId id="2147484731" r:id="rId4"/>
    <p:sldLayoutId id="2147484732" r:id="rId5"/>
    <p:sldLayoutId id="2147484733" r:id="rId6"/>
    <p:sldLayoutId id="2147484734" r:id="rId7"/>
    <p:sldLayoutId id="2147484735" r:id="rId8"/>
    <p:sldLayoutId id="2147484736" r:id="rId9"/>
    <p:sldLayoutId id="2147484737" r:id="rId10"/>
    <p:sldLayoutId id="2147484738" r:id="rId11"/>
    <p:sldLayoutId id="2147484739" r:id="rId12"/>
    <p:sldLayoutId id="2147484740" r:id="rId13"/>
    <p:sldLayoutId id="2147484741" r:id="rId14"/>
    <p:sldLayoutId id="2147484742" r:id="rId15"/>
    <p:sldLayoutId id="2147484743" r:id="rId16"/>
    <p:sldLayoutId id="2147484744" r:id="rId17"/>
    <p:sldLayoutId id="2147484745" r:id="rId18"/>
    <p:sldLayoutId id="2147484746" r:id="rId19"/>
    <p:sldLayoutId id="2147484747" r:id="rId20"/>
  </p:sldLayoutIdLst>
  <p:txStyles>
    <p:titleStyle>
      <a:lvl1pPr algn="l" defTabSz="914483" rtl="0" eaLnBrk="1" latinLnBrk="0" hangingPunct="1">
        <a:spcBef>
          <a:spcPct val="0"/>
        </a:spcBef>
        <a:buNone/>
        <a:defRPr sz="35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9864" indent="-189864" algn="l" defTabSz="91448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1pPr>
      <a:lvl2pPr marL="379728" indent="-189864" algn="l" defTabSz="91448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2pPr>
      <a:lvl3pPr marL="569592" indent="-189864" algn="l" defTabSz="91448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3pPr>
      <a:lvl4pPr marL="759456" indent="-189864" algn="l" defTabSz="91448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4pPr>
      <a:lvl5pPr marL="949320" indent="-189864" algn="l" defTabSz="91448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5pPr>
      <a:lvl6pPr marL="2514829" indent="-228621" algn="l" defTabSz="9144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71" indent="-228621" algn="l" defTabSz="9144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12" indent="-228621" algn="l" defTabSz="9144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54" indent="-228621" algn="l" defTabSz="9144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8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3" algn="l" defTabSz="91448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5" algn="l" defTabSz="91448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6" algn="l" defTabSz="91448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08" algn="l" defTabSz="91448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0" algn="l" defTabSz="91448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1" algn="l" defTabSz="91448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3" algn="l" defTabSz="91448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43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algn="ctr" defTabSz="4532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930" indent="-339930" algn="l" defTabSz="45324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519" indent="-283252" algn="l" defTabSz="45324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097" indent="-226638" algn="l" defTabSz="45324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6339" indent="-226638" algn="l" defTabSz="45324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9575" indent="-226638" algn="l" defTabSz="45324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2808" indent="-226638" algn="l" defTabSz="4532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053" indent="-226638" algn="l" defTabSz="4532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9290" indent="-226638" algn="l" defTabSz="4532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2524" indent="-226638" algn="l" defTabSz="4532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3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245" algn="l" defTabSz="453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473" algn="l" defTabSz="453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718" algn="l" defTabSz="453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954" algn="l" defTabSz="453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6192" algn="l" defTabSz="453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9431" algn="l" defTabSz="453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2669" algn="l" defTabSz="453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5912" algn="l" defTabSz="453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399" y="864282"/>
            <a:ext cx="7901403" cy="67221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824" y="2098477"/>
            <a:ext cx="7901403" cy="36711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419" y="6489378"/>
            <a:ext cx="715650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5264" y="6489378"/>
            <a:ext cx="6180221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547" y="6490028"/>
            <a:ext cx="248158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7888" y="6382122"/>
            <a:ext cx="7901403" cy="0"/>
          </a:xfrm>
          <a:prstGeom prst="line">
            <a:avLst/>
          </a:prstGeom>
          <a:ln w="18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 descr="EnAlliansebank_graa_liten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  <p:pic>
        <p:nvPicPr>
          <p:cNvPr id="11" name="Bilde 10" descr="JSB 0001 SG Logo-01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0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</p:sldLayoutIdLst>
  <p:hf hdr="0" ftr="0" dt="0"/>
  <p:txStyles>
    <p:titleStyle>
      <a:lvl1pPr algn="l" defTabSz="906554" rtl="0" eaLnBrk="1" latinLnBrk="0" hangingPunct="1">
        <a:spcBef>
          <a:spcPct val="0"/>
        </a:spcBef>
        <a:buNone/>
        <a:defRPr sz="35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8211" indent="-188211" algn="l" defTabSz="90655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1pPr>
      <a:lvl2pPr marL="376450" indent="-188211" algn="l" defTabSz="90655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2pPr>
      <a:lvl3pPr marL="564676" indent="-188211" algn="l" defTabSz="90655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3pPr>
      <a:lvl4pPr marL="752876" indent="-188211" algn="l" defTabSz="90655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4pPr>
      <a:lvl5pPr marL="941093" indent="-188211" algn="l" defTabSz="90655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5pPr>
      <a:lvl6pPr marL="2493035" indent="-226658" algn="l" defTabSz="9065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322" indent="-226658" algn="l" defTabSz="9065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9599" indent="-226658" algn="l" defTabSz="9065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2876" indent="-226658" algn="l" defTabSz="9065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3288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06554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842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119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66398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19679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72960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26241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399" y="864282"/>
            <a:ext cx="7901403" cy="67221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824" y="2098477"/>
            <a:ext cx="7901403" cy="36711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419" y="6489378"/>
            <a:ext cx="715650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5264" y="6489378"/>
            <a:ext cx="6180221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547" y="6490028"/>
            <a:ext cx="248158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7888" y="6382122"/>
            <a:ext cx="7901403" cy="0"/>
          </a:xfrm>
          <a:prstGeom prst="line">
            <a:avLst/>
          </a:prstGeom>
          <a:ln w="18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 descr="EnAlliansebank_graa_liten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  <p:pic>
        <p:nvPicPr>
          <p:cNvPr id="11" name="Bilde 10" descr="JSB 0001 SG Logo-01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4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3996" r:id="rId17"/>
    <p:sldLayoutId id="2147483997" r:id="rId18"/>
    <p:sldLayoutId id="2147483998" r:id="rId19"/>
    <p:sldLayoutId id="2147483999" r:id="rId20"/>
  </p:sldLayoutIdLst>
  <p:hf hdr="0" ftr="0" dt="0"/>
  <p:txStyles>
    <p:titleStyle>
      <a:lvl1pPr algn="l" defTabSz="906554" rtl="0" eaLnBrk="1" latinLnBrk="0" hangingPunct="1">
        <a:spcBef>
          <a:spcPct val="0"/>
        </a:spcBef>
        <a:buNone/>
        <a:defRPr sz="35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8211" indent="-188211" algn="l" defTabSz="90655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1pPr>
      <a:lvl2pPr marL="376450" indent="-188211" algn="l" defTabSz="90655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2pPr>
      <a:lvl3pPr marL="564676" indent="-188211" algn="l" defTabSz="90655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3pPr>
      <a:lvl4pPr marL="752876" indent="-188211" algn="l" defTabSz="90655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4pPr>
      <a:lvl5pPr marL="941093" indent="-188211" algn="l" defTabSz="90655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5pPr>
      <a:lvl6pPr marL="2493035" indent="-226658" algn="l" defTabSz="9065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322" indent="-226658" algn="l" defTabSz="9065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9599" indent="-226658" algn="l" defTabSz="9065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2876" indent="-226658" algn="l" defTabSz="9065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3288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06554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842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119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66398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19679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72960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26241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392" y="864275"/>
            <a:ext cx="7901403" cy="67221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817" y="2098477"/>
            <a:ext cx="7901403" cy="36711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419" y="6489371"/>
            <a:ext cx="715650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184"/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5264" y="6489371"/>
            <a:ext cx="6180221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184"/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547" y="6490021"/>
            <a:ext cx="248158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 defTabSz="907184"/>
            <a:fld id="{5E0881E5-4718-4C99-982F-7259FF6FE248}" type="slidenum">
              <a:rPr lang="nb-NO" smtClean="0">
                <a:solidFill>
                  <a:srgbClr val="BEB8B4"/>
                </a:solidFill>
              </a:rPr>
              <a:pPr defTabSz="907184"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7881" y="6382122"/>
            <a:ext cx="7901403" cy="0"/>
          </a:xfrm>
          <a:prstGeom prst="line">
            <a:avLst/>
          </a:prstGeom>
          <a:ln w="18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 descr="EnAlliansebank_graa_liten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05"/>
            <a:ext cx="1476450" cy="151582"/>
          </a:xfrm>
          <a:prstGeom prst="rect">
            <a:avLst/>
          </a:prstGeom>
        </p:spPr>
      </p:pic>
      <p:pic>
        <p:nvPicPr>
          <p:cNvPr id="11" name="Bilde 10" descr="JSB 0001 SG Logo-01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6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  <p:sldLayoutId id="2147484041" r:id="rId18"/>
    <p:sldLayoutId id="2147484042" r:id="rId19"/>
    <p:sldLayoutId id="2147484043" r:id="rId20"/>
  </p:sldLayoutIdLst>
  <p:hf hdr="0" ftr="0" dt="0"/>
  <p:txStyles>
    <p:titleStyle>
      <a:lvl1pPr algn="l" defTabSz="907184" rtl="0" eaLnBrk="1" latinLnBrk="0" hangingPunct="1">
        <a:spcBef>
          <a:spcPct val="0"/>
        </a:spcBef>
        <a:buNone/>
        <a:defRPr sz="35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8344" indent="-188344" algn="l" defTabSz="90718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1pPr>
      <a:lvl2pPr marL="376709" indent="-188344" algn="l" defTabSz="90718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2pPr>
      <a:lvl3pPr marL="565075" indent="-188344" algn="l" defTabSz="90718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3pPr>
      <a:lvl4pPr marL="753408" indent="-188344" algn="l" defTabSz="90718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4pPr>
      <a:lvl5pPr marL="941751" indent="-188344" algn="l" defTabSz="90718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5pPr>
      <a:lvl6pPr marL="2494785" indent="-226812" algn="l" defTabSz="9071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8383" indent="-226812" algn="l" defTabSz="9071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979" indent="-226812" algn="l" defTabSz="9071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5578" indent="-226812" algn="l" defTabSz="9071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0718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10" algn="l" defTabSz="90718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07184" algn="l" defTabSz="90718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794" algn="l" defTabSz="90718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393" algn="l" defTabSz="90718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983" algn="l" defTabSz="90718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21583" algn="l" defTabSz="90718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75186" algn="l" defTabSz="90718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28779" algn="l" defTabSz="90718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387" y="864296"/>
            <a:ext cx="7901403" cy="67221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811" y="2098477"/>
            <a:ext cx="7901403" cy="36711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419" y="6489366"/>
            <a:ext cx="715650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830"/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5291" y="6489366"/>
            <a:ext cx="6180221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830"/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547" y="6490016"/>
            <a:ext cx="248158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 defTabSz="904830"/>
            <a:fld id="{5E0881E5-4718-4C99-982F-7259FF6FE248}" type="slidenum">
              <a:rPr lang="nb-NO" smtClean="0">
                <a:solidFill>
                  <a:srgbClr val="BEB8B4"/>
                </a:solidFill>
              </a:rPr>
              <a:pPr defTabSz="904830"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7875" y="6382122"/>
            <a:ext cx="7901403" cy="0"/>
          </a:xfrm>
          <a:prstGeom prst="line">
            <a:avLst/>
          </a:prstGeom>
          <a:ln w="18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 descr="EnAlliansebank_graa_liten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5" y="6454399"/>
            <a:ext cx="1476450" cy="151582"/>
          </a:xfrm>
          <a:prstGeom prst="rect">
            <a:avLst/>
          </a:prstGeom>
        </p:spPr>
      </p:pic>
      <p:pic>
        <p:nvPicPr>
          <p:cNvPr id="11" name="Bilde 10" descr="JSB 0001 SG Logo-01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3" y="261443"/>
            <a:ext cx="1353673" cy="4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6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  <p:sldLayoutId id="2147484081" r:id="rId14"/>
    <p:sldLayoutId id="2147484082" r:id="rId15"/>
    <p:sldLayoutId id="2147484083" r:id="rId16"/>
    <p:sldLayoutId id="2147484084" r:id="rId17"/>
    <p:sldLayoutId id="2147484085" r:id="rId18"/>
    <p:sldLayoutId id="2147484086" r:id="rId19"/>
    <p:sldLayoutId id="2147484087" r:id="rId20"/>
  </p:sldLayoutIdLst>
  <p:hf hdr="0" ftr="0" dt="0"/>
  <p:txStyles>
    <p:titleStyle>
      <a:lvl1pPr algn="l" defTabSz="904830" rtl="0" eaLnBrk="1" latinLnBrk="0" hangingPunct="1">
        <a:spcBef>
          <a:spcPct val="0"/>
        </a:spcBef>
        <a:buNone/>
        <a:defRPr sz="35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7849" indent="-187849" algn="l" defTabSz="90483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1pPr>
      <a:lvl2pPr marL="375747" indent="-187849" algn="l" defTabSz="90483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2pPr>
      <a:lvl3pPr marL="563579" indent="-187849" algn="l" defTabSz="90483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3pPr>
      <a:lvl4pPr marL="751414" indent="-187849" algn="l" defTabSz="90483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4pPr>
      <a:lvl5pPr marL="939263" indent="-187849" algn="l" defTabSz="90483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5pPr>
      <a:lvl6pPr marL="2488211" indent="-226238" algn="l" defTabSz="9048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0621" indent="-226238" algn="l" defTabSz="9048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3025" indent="-226238" algn="l" defTabSz="9048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5430" indent="-226238" algn="l" defTabSz="9048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048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2380" algn="l" defTabSz="9048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04830" algn="l" defTabSz="9048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207" algn="l" defTabSz="9048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613" algn="l" defTabSz="9048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014" algn="l" defTabSz="9048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14414" algn="l" defTabSz="9048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66815" algn="l" defTabSz="9048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19216" algn="l" defTabSz="9048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399" y="864282"/>
            <a:ext cx="7901403" cy="67221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824" y="2098477"/>
            <a:ext cx="7901403" cy="36711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419" y="6489378"/>
            <a:ext cx="715650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5264" y="6489378"/>
            <a:ext cx="6180221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547" y="6490028"/>
            <a:ext cx="248158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7888" y="6382122"/>
            <a:ext cx="7901403" cy="0"/>
          </a:xfrm>
          <a:prstGeom prst="line">
            <a:avLst/>
          </a:prstGeom>
          <a:ln w="18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 descr="EnAlliansebank_graa_liten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412"/>
            <a:ext cx="1476450" cy="151582"/>
          </a:xfrm>
          <a:prstGeom prst="rect">
            <a:avLst/>
          </a:prstGeom>
        </p:spPr>
      </p:pic>
      <p:pic>
        <p:nvPicPr>
          <p:cNvPr id="11" name="Bilde 10" descr="JSB 0001 SG Logo-01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2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  <p:sldLayoutId id="2147484127" r:id="rId16"/>
    <p:sldLayoutId id="2147484128" r:id="rId17"/>
    <p:sldLayoutId id="2147484129" r:id="rId18"/>
    <p:sldLayoutId id="2147484130" r:id="rId19"/>
    <p:sldLayoutId id="2147484131" r:id="rId20"/>
  </p:sldLayoutIdLst>
  <p:hf hdr="0" ftr="0" dt="0"/>
  <p:txStyles>
    <p:titleStyle>
      <a:lvl1pPr algn="l" defTabSz="906554" rtl="0" eaLnBrk="1" latinLnBrk="0" hangingPunct="1">
        <a:spcBef>
          <a:spcPct val="0"/>
        </a:spcBef>
        <a:buNone/>
        <a:defRPr sz="35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8211" indent="-188211" algn="l" defTabSz="90655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1pPr>
      <a:lvl2pPr marL="376450" indent="-188211" algn="l" defTabSz="90655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2pPr>
      <a:lvl3pPr marL="564676" indent="-188211" algn="l" defTabSz="90655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3pPr>
      <a:lvl4pPr marL="752876" indent="-188211" algn="l" defTabSz="90655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4pPr>
      <a:lvl5pPr marL="941093" indent="-188211" algn="l" defTabSz="90655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5pPr>
      <a:lvl6pPr marL="2493035" indent="-226658" algn="l" defTabSz="9065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322" indent="-226658" algn="l" defTabSz="9065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9599" indent="-226658" algn="l" defTabSz="9065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2876" indent="-226658" algn="l" defTabSz="9065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3288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06554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842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119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66398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19679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72960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26241" algn="l" defTabSz="9065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375" y="864258"/>
            <a:ext cx="7901403" cy="67221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800" y="2098477"/>
            <a:ext cx="7901403" cy="36711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419" y="6489354"/>
            <a:ext cx="715650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637"/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5263" y="6489354"/>
            <a:ext cx="6180221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637"/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547" y="6490004"/>
            <a:ext cx="248158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 defTabSz="908637"/>
            <a:fld id="{5E0881E5-4718-4C99-982F-7259FF6FE248}" type="slidenum">
              <a:rPr lang="nb-NO" smtClean="0">
                <a:solidFill>
                  <a:srgbClr val="BEB8B4"/>
                </a:solidFill>
              </a:rPr>
              <a:pPr defTabSz="908637"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7864" y="6382122"/>
            <a:ext cx="7901403" cy="0"/>
          </a:xfrm>
          <a:prstGeom prst="line">
            <a:avLst/>
          </a:prstGeom>
          <a:ln w="18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 descr="EnAlliansebank_graa_liten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88"/>
            <a:ext cx="1476450" cy="151582"/>
          </a:xfrm>
          <a:prstGeom prst="rect">
            <a:avLst/>
          </a:prstGeom>
        </p:spPr>
      </p:pic>
      <p:pic>
        <p:nvPicPr>
          <p:cNvPr id="11" name="Bilde 10" descr="JSB 0001 SG Logo-01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1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  <p:sldLayoutId id="2147484151" r:id="rId18"/>
    <p:sldLayoutId id="2147484152" r:id="rId19"/>
    <p:sldLayoutId id="2147484153" r:id="rId20"/>
  </p:sldLayoutIdLst>
  <p:hf hdr="0" ftr="0" dt="0"/>
  <p:txStyles>
    <p:titleStyle>
      <a:lvl1pPr algn="l" defTabSz="908637" rtl="0" eaLnBrk="1" latinLnBrk="0" hangingPunct="1">
        <a:spcBef>
          <a:spcPct val="0"/>
        </a:spcBef>
        <a:buNone/>
        <a:defRPr sz="35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8648" indent="-188648" algn="l" defTabSz="90863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1pPr>
      <a:lvl2pPr marL="377301" indent="-188648" algn="l" defTabSz="90863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2pPr>
      <a:lvl3pPr marL="565971" indent="-188648" algn="l" defTabSz="90863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3pPr>
      <a:lvl4pPr marL="754624" indent="-188648" algn="l" defTabSz="90863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4pPr>
      <a:lvl5pPr marL="943264" indent="-188648" algn="l" defTabSz="90863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5pPr>
      <a:lvl6pPr marL="2498777" indent="-227164" algn="l" defTabSz="908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3106" indent="-227164" algn="l" defTabSz="908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428" indent="-227164" algn="l" defTabSz="908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1750" indent="-227164" algn="l" defTabSz="908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0863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4346" algn="l" defTabSz="90863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08637" algn="l" defTabSz="90863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974" algn="l" defTabSz="90863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294" algn="l" defTabSz="90863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615" algn="l" defTabSz="90863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946" algn="l" defTabSz="90863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268" algn="l" defTabSz="90863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34593" algn="l" defTabSz="90863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321" y="864204"/>
            <a:ext cx="7901403" cy="67221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746" y="2098477"/>
            <a:ext cx="7901403" cy="36711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419" y="6489300"/>
            <a:ext cx="715650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637"/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5209" y="6489300"/>
            <a:ext cx="6180221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637"/>
            <a:endParaRPr lang="nb-NO" dirty="0">
              <a:solidFill>
                <a:srgbClr val="2537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547" y="6489950"/>
            <a:ext cx="248158" cy="188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 defTabSz="908637"/>
            <a:fld id="{5E0881E5-4718-4C99-982F-7259FF6FE248}" type="slidenum">
              <a:rPr lang="nb-NO" smtClean="0">
                <a:solidFill>
                  <a:srgbClr val="BEB8B4"/>
                </a:solidFill>
              </a:rPr>
              <a:pPr defTabSz="908637"/>
              <a:t>‹#›</a:t>
            </a:fld>
            <a:endParaRPr lang="nb-NO" dirty="0">
              <a:solidFill>
                <a:srgbClr val="BEB8B4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7810" y="6382122"/>
            <a:ext cx="7901403" cy="0"/>
          </a:xfrm>
          <a:prstGeom prst="line">
            <a:avLst/>
          </a:prstGeom>
          <a:ln w="18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 descr="EnAlliansebank_graa_liten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6454334"/>
            <a:ext cx="1476450" cy="151582"/>
          </a:xfrm>
          <a:prstGeom prst="rect">
            <a:avLst/>
          </a:prstGeom>
        </p:spPr>
      </p:pic>
      <p:pic>
        <p:nvPicPr>
          <p:cNvPr id="11" name="Bilde 10" descr="JSB 0001 SG Logo-01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2" y="261443"/>
            <a:ext cx="1353673" cy="4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2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33" r:id="rId12"/>
    <p:sldLayoutId id="2147484234" r:id="rId13"/>
    <p:sldLayoutId id="2147484235" r:id="rId14"/>
    <p:sldLayoutId id="2147484236" r:id="rId15"/>
    <p:sldLayoutId id="2147484237" r:id="rId16"/>
    <p:sldLayoutId id="2147484238" r:id="rId17"/>
    <p:sldLayoutId id="2147484239" r:id="rId18"/>
    <p:sldLayoutId id="2147484240" r:id="rId19"/>
    <p:sldLayoutId id="2147484241" r:id="rId20"/>
  </p:sldLayoutIdLst>
  <p:hf hdr="0" ftr="0" dt="0"/>
  <p:txStyles>
    <p:titleStyle>
      <a:lvl1pPr algn="l" defTabSz="908637" rtl="0" eaLnBrk="1" latinLnBrk="0" hangingPunct="1">
        <a:spcBef>
          <a:spcPct val="0"/>
        </a:spcBef>
        <a:buNone/>
        <a:defRPr sz="35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8648" indent="-188648" algn="l" defTabSz="90863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1pPr>
      <a:lvl2pPr marL="377301" indent="-188648" algn="l" defTabSz="90863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2pPr>
      <a:lvl3pPr marL="565971" indent="-188648" algn="l" defTabSz="90863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3pPr>
      <a:lvl4pPr marL="754624" indent="-188648" algn="l" defTabSz="90863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4pPr>
      <a:lvl5pPr marL="943264" indent="-188648" algn="l" defTabSz="90863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4F59"/>
          </a:solidFill>
          <a:latin typeface="+mn-lt"/>
          <a:ea typeface="+mn-ea"/>
          <a:cs typeface="+mn-cs"/>
        </a:defRPr>
      </a:lvl5pPr>
      <a:lvl6pPr marL="2498777" indent="-227164" algn="l" defTabSz="908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3106" indent="-227164" algn="l" defTabSz="908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428" indent="-227164" algn="l" defTabSz="908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1750" indent="-227164" algn="l" defTabSz="908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0863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4346" algn="l" defTabSz="90863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08637" algn="l" defTabSz="90863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974" algn="l" defTabSz="90863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294" algn="l" defTabSz="90863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615" algn="l" defTabSz="90863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946" algn="l" defTabSz="90863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268" algn="l" defTabSz="90863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34593" algn="l" defTabSz="90863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0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0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0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0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0.xml"/><Relationship Id="rId4" Type="http://schemas.openxmlformats.org/officeDocument/2006/relationships/chart" Target="../charts/char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82.xml"/><Relationship Id="rId4" Type="http://schemas.openxmlformats.org/officeDocument/2006/relationships/chart" Target="../charts/char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00.xml"/><Relationship Id="rId4" Type="http://schemas.openxmlformats.org/officeDocument/2006/relationships/chart" Target="../charts/char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0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0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61.xml"/><Relationship Id="rId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0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345" y="254453"/>
            <a:ext cx="7973309" cy="1266059"/>
          </a:xfrm>
        </p:spPr>
        <p:txBody>
          <a:bodyPr/>
          <a:lstStyle/>
          <a:p>
            <a:r>
              <a:rPr lang="nb-NO" dirty="0"/>
              <a:t>Resultatrapport - Jæren Sparebank</a:t>
            </a:r>
          </a:p>
        </p:txBody>
      </p:sp>
      <p:sp>
        <p:nvSpPr>
          <p:cNvPr id="5" name="Picture Placeholder 2"/>
          <p:cNvSpPr txBox="1">
            <a:spLocks/>
          </p:cNvSpPr>
          <p:nvPr/>
        </p:nvSpPr>
        <p:spPr>
          <a:xfrm flipV="1">
            <a:off x="-2950" y="2193211"/>
            <a:ext cx="8516604" cy="3937006"/>
          </a:xfrm>
          <a:prstGeom prst="round1Rect">
            <a:avLst>
              <a:gd name="adj" fmla="val 15774"/>
            </a:avLst>
          </a:prstGeom>
          <a:solidFill>
            <a:schemeClr val="accent1"/>
          </a:solidFill>
        </p:spPr>
        <p:txBody>
          <a:bodyPr/>
          <a:lstStyle>
            <a:lvl1pPr marL="0" indent="0" algn="l" defTabSz="91448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004F59"/>
                </a:solidFill>
                <a:latin typeface="+mn-lt"/>
                <a:ea typeface="+mn-ea"/>
                <a:cs typeface="+mn-cs"/>
              </a:defRPr>
            </a:lvl1pPr>
            <a:lvl2pPr marL="379728" indent="-189864" algn="l" defTabSz="9144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4F59"/>
                </a:solidFill>
                <a:latin typeface="+mn-lt"/>
                <a:ea typeface="+mn-ea"/>
                <a:cs typeface="+mn-cs"/>
              </a:defRPr>
            </a:lvl2pPr>
            <a:lvl3pPr marL="569592" indent="-189864" algn="l" defTabSz="9144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4F59"/>
                </a:solidFill>
                <a:latin typeface="+mn-lt"/>
                <a:ea typeface="+mn-ea"/>
                <a:cs typeface="+mn-cs"/>
              </a:defRPr>
            </a:lvl3pPr>
            <a:lvl4pPr marL="759456" indent="-189864" algn="l" defTabSz="9144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4F59"/>
                </a:solidFill>
                <a:latin typeface="+mn-lt"/>
                <a:ea typeface="+mn-ea"/>
                <a:cs typeface="+mn-cs"/>
              </a:defRPr>
            </a:lvl4pPr>
            <a:lvl5pPr marL="949320" indent="-189864" algn="l" defTabSz="9144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4F59"/>
                </a:solidFill>
                <a:latin typeface="+mn-lt"/>
                <a:ea typeface="+mn-ea"/>
                <a:cs typeface="+mn-cs"/>
              </a:defRPr>
            </a:lvl5pPr>
            <a:lvl6pPr marL="2514829" indent="-228621" algn="l" defTabSz="9144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71" indent="-228621" algn="l" defTabSz="9144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12" indent="-228621" algn="l" defTabSz="9144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54" indent="-228621" algn="l" defTabSz="9144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  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004F59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541353" y="1630729"/>
            <a:ext cx="6626292" cy="574929"/>
          </a:xfrm>
        </p:spPr>
        <p:txBody>
          <a:bodyPr/>
          <a:lstStyle/>
          <a:p>
            <a:r>
              <a:rPr lang="nb-NO" sz="1600" dirty="0">
                <a:solidFill>
                  <a:srgbClr val="253746"/>
                </a:solidFill>
              </a:rPr>
              <a:t>3. kvartal/pr. 30.09.2021</a:t>
            </a:r>
          </a:p>
          <a:p>
            <a:r>
              <a:rPr lang="nb-NO" sz="1600" dirty="0">
                <a:solidFill>
                  <a:srgbClr val="253746"/>
                </a:solidFill>
              </a:rPr>
              <a:t>Sparebankseminar Swedbank – 18.11.2021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2E1F472-2EB1-A141-BB50-B75A73836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10" y="2421682"/>
            <a:ext cx="2736304" cy="348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25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3399" y="837506"/>
            <a:ext cx="7901403" cy="672217"/>
          </a:xfrm>
        </p:spPr>
        <p:txBody>
          <a:bodyPr>
            <a:noAutofit/>
          </a:bodyPr>
          <a:lstStyle/>
          <a:p>
            <a:r>
              <a:rPr lang="nb-NO" dirty="0"/>
              <a:t>Endring i resultatposter hittil år/fjor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847070"/>
              </p:ext>
            </p:extLst>
          </p:nvPr>
        </p:nvGraphicFramePr>
        <p:xfrm>
          <a:off x="468338" y="2133908"/>
          <a:ext cx="8036464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640786" y="1915755"/>
            <a:ext cx="268481" cy="245712"/>
          </a:xfrm>
          <a:prstGeom prst="rect">
            <a:avLst/>
          </a:prstGeom>
          <a:noFill/>
        </p:spPr>
        <p:txBody>
          <a:bodyPr wrap="none" lIns="90873" tIns="45468" rIns="90873" bIns="45468" rtlCol="0">
            <a:spAutoFit/>
          </a:bodyPr>
          <a:lstStyle/>
          <a:p>
            <a:r>
              <a:rPr lang="nb-NO" sz="1000" dirty="0">
                <a:solidFill>
                  <a:srgbClr val="004F59"/>
                </a:solidFill>
              </a:rPr>
              <a:t>%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/>
              <a:t>10</a:t>
            </a:fld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918555" y="6460456"/>
            <a:ext cx="4185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>
                <a:solidFill>
                  <a:srgbClr val="004F59"/>
                </a:solidFill>
              </a:rPr>
              <a:t>Kjernedrift - resultat før utbytter, netto verdiendringer, engangsposter og skatt.</a:t>
            </a:r>
          </a:p>
        </p:txBody>
      </p:sp>
    </p:spTree>
    <p:extLst>
      <p:ext uri="{BB962C8B-B14F-4D97-AF65-F5344CB8AC3E}">
        <p14:creationId xmlns:p14="http://schemas.microsoft.com/office/powerpoint/2010/main" val="338779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Endring i res før skatt Q3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093726"/>
              </p:ext>
            </p:extLst>
          </p:nvPr>
        </p:nvGraphicFramePr>
        <p:xfrm>
          <a:off x="540347" y="2061642"/>
          <a:ext cx="7973002" cy="4617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612360" y="1887832"/>
            <a:ext cx="572265" cy="246076"/>
          </a:xfrm>
          <a:prstGeom prst="rect">
            <a:avLst/>
          </a:prstGeom>
          <a:noFill/>
        </p:spPr>
        <p:txBody>
          <a:bodyPr wrap="none" lIns="90873" tIns="45468" rIns="90873" bIns="45468" rtlCol="0">
            <a:spAutoFit/>
          </a:bodyPr>
          <a:lstStyle/>
          <a:p>
            <a:r>
              <a:rPr lang="nb-NO" sz="1000" dirty="0">
                <a:solidFill>
                  <a:srgbClr val="004F59"/>
                </a:solidFill>
              </a:rPr>
              <a:t>MNOK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505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/>
              <a:t>Endring i res før skatt pr 30.09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011457"/>
              </p:ext>
            </p:extLst>
          </p:nvPr>
        </p:nvGraphicFramePr>
        <p:xfrm>
          <a:off x="468338" y="2061642"/>
          <a:ext cx="7901404" cy="426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Rett pil 4"/>
          <p:cNvCxnSpPr>
            <a:cxnSpLocks/>
          </p:cNvCxnSpPr>
          <p:nvPr/>
        </p:nvCxnSpPr>
        <p:spPr>
          <a:xfrm flipV="1">
            <a:off x="1692474" y="2421682"/>
            <a:ext cx="5976664" cy="43204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/>
          <p:cNvSpPr txBox="1"/>
          <p:nvPr/>
        </p:nvSpPr>
        <p:spPr>
          <a:xfrm>
            <a:off x="603398" y="1869816"/>
            <a:ext cx="572265" cy="246076"/>
          </a:xfrm>
          <a:prstGeom prst="rect">
            <a:avLst/>
          </a:prstGeom>
          <a:noFill/>
        </p:spPr>
        <p:txBody>
          <a:bodyPr wrap="none" lIns="90873" tIns="45468" rIns="90873" bIns="45468" rtlCol="0">
            <a:spAutoFit/>
          </a:bodyPr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MNOK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881E5-4718-4C99-982F-7259FF6FE248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BEB8B4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pPr marL="0" marR="0" lvl="0" indent="0" algn="l" defTabSz="906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BEB8B4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75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3400" y="837506"/>
            <a:ext cx="7901403" cy="672217"/>
          </a:xfrm>
        </p:spPr>
        <p:txBody>
          <a:bodyPr>
            <a:normAutofit/>
          </a:bodyPr>
          <a:lstStyle/>
          <a:p>
            <a:r>
              <a:rPr lang="nb-NO" dirty="0"/>
              <a:t>Inntekter og kostnader 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374743"/>
              </p:ext>
            </p:extLst>
          </p:nvPr>
        </p:nvGraphicFramePr>
        <p:xfrm>
          <a:off x="564572" y="2176287"/>
          <a:ext cx="3932008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564572" y="1887832"/>
            <a:ext cx="572265" cy="246076"/>
          </a:xfrm>
          <a:prstGeom prst="rect">
            <a:avLst/>
          </a:prstGeom>
          <a:noFill/>
        </p:spPr>
        <p:txBody>
          <a:bodyPr wrap="none" lIns="90873" tIns="45468" rIns="90873" bIns="45468" rtlCol="0">
            <a:spAutoFit/>
          </a:bodyPr>
          <a:lstStyle/>
          <a:p>
            <a:r>
              <a:rPr lang="nb-NO" sz="1000" dirty="0">
                <a:solidFill>
                  <a:srgbClr val="004F59"/>
                </a:solidFill>
              </a:rPr>
              <a:t>MNOK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/>
              <a:t>13</a:t>
            </a:fld>
            <a:endParaRPr lang="nb-NO" dirty="0"/>
          </a:p>
        </p:txBody>
      </p:sp>
      <p:graphicFrame>
        <p:nvGraphicFramePr>
          <p:cNvPr id="9" name="Plassholder for innhold 3">
            <a:extLst>
              <a:ext uri="{FF2B5EF4-FFF2-40B4-BE49-F238E27FC236}">
                <a16:creationId xmlns:a16="http://schemas.microsoft.com/office/drawing/2014/main" id="{353A1E34-433D-4FDC-B0E2-2C1AC991B9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584687"/>
              </p:ext>
            </p:extLst>
          </p:nvPr>
        </p:nvGraphicFramePr>
        <p:xfrm>
          <a:off x="4716811" y="2133908"/>
          <a:ext cx="3787992" cy="4234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Sylinder 9">
            <a:extLst>
              <a:ext uri="{FF2B5EF4-FFF2-40B4-BE49-F238E27FC236}">
                <a16:creationId xmlns:a16="http://schemas.microsoft.com/office/drawing/2014/main" id="{945BF7E5-3377-4EF8-8516-DED624FC5C59}"/>
              </a:ext>
            </a:extLst>
          </p:cNvPr>
          <p:cNvSpPr txBox="1"/>
          <p:nvPr/>
        </p:nvSpPr>
        <p:spPr>
          <a:xfrm>
            <a:off x="4644802" y="1887832"/>
            <a:ext cx="572265" cy="246076"/>
          </a:xfrm>
          <a:prstGeom prst="rect">
            <a:avLst/>
          </a:prstGeom>
          <a:noFill/>
        </p:spPr>
        <p:txBody>
          <a:bodyPr wrap="none" lIns="90873" tIns="45468" rIns="90873" bIns="45468" rtlCol="0">
            <a:spAutoFit/>
          </a:bodyPr>
          <a:lstStyle/>
          <a:p>
            <a:r>
              <a:rPr lang="nb-NO" sz="1000" dirty="0">
                <a:solidFill>
                  <a:srgbClr val="004F59"/>
                </a:solidFill>
              </a:rPr>
              <a:t>MNOK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C7AE5BD-53BA-454A-A2D6-EC0590DB366D}"/>
              </a:ext>
            </a:extLst>
          </p:cNvPr>
          <p:cNvSpPr txBox="1"/>
          <p:nvPr/>
        </p:nvSpPr>
        <p:spPr>
          <a:xfrm>
            <a:off x="6637258" y="2761977"/>
            <a:ext cx="1598392" cy="307777"/>
          </a:xfrm>
          <a:prstGeom prst="rect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700" b="1" dirty="0">
                <a:solidFill>
                  <a:schemeClr val="tx2"/>
                </a:solidFill>
              </a:rPr>
              <a:t>Inkl avsetning konvertering ny kjernebankløsning MNOK 24</a:t>
            </a:r>
          </a:p>
        </p:txBody>
      </p:sp>
      <p:sp>
        <p:nvSpPr>
          <p:cNvPr id="13" name="Pil: høyre 12">
            <a:extLst>
              <a:ext uri="{FF2B5EF4-FFF2-40B4-BE49-F238E27FC236}">
                <a16:creationId xmlns:a16="http://schemas.microsoft.com/office/drawing/2014/main" id="{6E131F02-7157-440D-A9CD-F2EC91686471}"/>
              </a:ext>
            </a:extLst>
          </p:cNvPr>
          <p:cNvSpPr/>
          <p:nvPr/>
        </p:nvSpPr>
        <p:spPr>
          <a:xfrm rot="10800000">
            <a:off x="6147161" y="2843857"/>
            <a:ext cx="379981" cy="14401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91A8DF4-5FFE-4F61-94BB-250D4CC72F30}"/>
              </a:ext>
            </a:extLst>
          </p:cNvPr>
          <p:cNvSpPr/>
          <p:nvPr/>
        </p:nvSpPr>
        <p:spPr>
          <a:xfrm>
            <a:off x="874334" y="6466780"/>
            <a:ext cx="60983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solidFill>
                  <a:srgbClr val="004F59"/>
                </a:solidFill>
              </a:rPr>
              <a:t>Utbytter fra Eika Gruppen og EBK mottas normalt i løpet av 2. kvartal.</a:t>
            </a:r>
          </a:p>
        </p:txBody>
      </p:sp>
    </p:spTree>
    <p:extLst>
      <p:ext uri="{BB962C8B-B14F-4D97-AF65-F5344CB8AC3E}">
        <p14:creationId xmlns:p14="http://schemas.microsoft.com/office/powerpoint/2010/main" val="385027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Rentenetto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607106"/>
              </p:ext>
            </p:extLst>
          </p:nvPr>
        </p:nvGraphicFramePr>
        <p:xfrm>
          <a:off x="507204" y="2133908"/>
          <a:ext cx="8045011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564572" y="1887832"/>
            <a:ext cx="572265" cy="246076"/>
          </a:xfrm>
          <a:prstGeom prst="rect">
            <a:avLst/>
          </a:prstGeom>
          <a:noFill/>
        </p:spPr>
        <p:txBody>
          <a:bodyPr wrap="none" lIns="90873" tIns="45468" rIns="90873" bIns="45468" rtlCol="0">
            <a:spAutoFit/>
          </a:bodyPr>
          <a:lstStyle/>
          <a:p>
            <a:r>
              <a:rPr lang="nb-NO" sz="1000" dirty="0">
                <a:solidFill>
                  <a:srgbClr val="004F59"/>
                </a:solidFill>
              </a:rPr>
              <a:t>MNOK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/>
              <a:t>14</a:t>
            </a:fld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6733034" y="1887217"/>
            <a:ext cx="1080119" cy="4206874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Pil: bøyd 10">
            <a:extLst>
              <a:ext uri="{FF2B5EF4-FFF2-40B4-BE49-F238E27FC236}">
                <a16:creationId xmlns:a16="http://schemas.microsoft.com/office/drawing/2014/main" id="{CFAC8CF1-2657-443D-B939-FE676A691A0B}"/>
              </a:ext>
            </a:extLst>
          </p:cNvPr>
          <p:cNvSpPr/>
          <p:nvPr/>
        </p:nvSpPr>
        <p:spPr>
          <a:xfrm>
            <a:off x="1620468" y="2134054"/>
            <a:ext cx="4968552" cy="100374"/>
          </a:xfrm>
          <a:prstGeom prst="bentArrow">
            <a:avLst>
              <a:gd name="adj1" fmla="val 28608"/>
              <a:gd name="adj2" fmla="val 29909"/>
              <a:gd name="adj3" fmla="val 25000"/>
              <a:gd name="adj4" fmla="val 43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4B57EB9-C8E1-4453-9F50-FCB1615395CE}"/>
              </a:ext>
            </a:extLst>
          </p:cNvPr>
          <p:cNvSpPr txBox="1"/>
          <p:nvPr/>
        </p:nvSpPr>
        <p:spPr>
          <a:xfrm>
            <a:off x="3708698" y="1868060"/>
            <a:ext cx="673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>
                <a:solidFill>
                  <a:srgbClr val="004F59"/>
                </a:solidFill>
              </a:rPr>
              <a:t>+ 6,6 %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8D31B3C-7009-48F0-B7DA-365EB19D4655}"/>
              </a:ext>
            </a:extLst>
          </p:cNvPr>
          <p:cNvSpPr/>
          <p:nvPr/>
        </p:nvSpPr>
        <p:spPr>
          <a:xfrm>
            <a:off x="5894160" y="1640996"/>
            <a:ext cx="6735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000" b="1" dirty="0">
                <a:solidFill>
                  <a:srgbClr val="004F59"/>
                </a:solidFill>
              </a:rPr>
              <a:t>+ 3,3 %</a:t>
            </a:r>
          </a:p>
        </p:txBody>
      </p:sp>
      <p:sp>
        <p:nvSpPr>
          <p:cNvPr id="14" name="Pil: bøyd 13">
            <a:extLst>
              <a:ext uri="{FF2B5EF4-FFF2-40B4-BE49-F238E27FC236}">
                <a16:creationId xmlns:a16="http://schemas.microsoft.com/office/drawing/2014/main" id="{5555DE4D-7CE4-4B5D-8E35-68463560FB7B}"/>
              </a:ext>
            </a:extLst>
          </p:cNvPr>
          <p:cNvSpPr/>
          <p:nvPr/>
        </p:nvSpPr>
        <p:spPr>
          <a:xfrm>
            <a:off x="5848006" y="1868060"/>
            <a:ext cx="741014" cy="123654"/>
          </a:xfrm>
          <a:prstGeom prst="ben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8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Forretningskapital og utlån pr årsverk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707917"/>
              </p:ext>
            </p:extLst>
          </p:nvPr>
        </p:nvGraphicFramePr>
        <p:xfrm>
          <a:off x="396330" y="2133651"/>
          <a:ext cx="8108472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602547" y="1886014"/>
            <a:ext cx="571448" cy="245712"/>
          </a:xfrm>
          <a:prstGeom prst="rect">
            <a:avLst/>
          </a:prstGeom>
          <a:noFill/>
        </p:spPr>
        <p:txBody>
          <a:bodyPr wrap="none" lIns="90873" tIns="45468" rIns="90873" bIns="45468" rtlCol="0">
            <a:spAutoFit/>
          </a:bodyPr>
          <a:lstStyle/>
          <a:p>
            <a:r>
              <a:rPr lang="nb-NO" sz="1000" dirty="0">
                <a:solidFill>
                  <a:srgbClr val="004F59"/>
                </a:solidFill>
              </a:rPr>
              <a:t>MNOK</a:t>
            </a:r>
          </a:p>
        </p:txBody>
      </p:sp>
      <p:sp>
        <p:nvSpPr>
          <p:cNvPr id="5" name="Rektangel 4"/>
          <p:cNvSpPr/>
          <p:nvPr/>
        </p:nvSpPr>
        <p:spPr>
          <a:xfrm>
            <a:off x="7021066" y="2132811"/>
            <a:ext cx="1296144" cy="4033287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/>
              <a:t>15</a:t>
            </a:fld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058C7ED-B545-4AB6-9BAD-C96CC6EC588D}"/>
              </a:ext>
            </a:extLst>
          </p:cNvPr>
          <p:cNvSpPr/>
          <p:nvPr/>
        </p:nvSpPr>
        <p:spPr>
          <a:xfrm>
            <a:off x="850705" y="6465444"/>
            <a:ext cx="7739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solidFill>
                  <a:srgbClr val="004F59"/>
                </a:solidFill>
              </a:rPr>
              <a:t>Forretningskapital - bankens forvaltningskapital + overført volum til Eika Boligkreditt (EBK).</a:t>
            </a:r>
          </a:p>
          <a:p>
            <a:r>
              <a:rPr lang="nb-NO" sz="800" dirty="0">
                <a:solidFill>
                  <a:srgbClr val="004F59"/>
                </a:solidFill>
              </a:rPr>
              <a:t>Utlån – netto utlån i bankens balanse + overført volum til EBK.</a:t>
            </a:r>
          </a:p>
        </p:txBody>
      </p:sp>
    </p:spTree>
    <p:extLst>
      <p:ext uri="{BB962C8B-B14F-4D97-AF65-F5344CB8AC3E}">
        <p14:creationId xmlns:p14="http://schemas.microsoft.com/office/powerpoint/2010/main" val="1083184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Netto renter</a:t>
            </a:r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531038138"/>
              </p:ext>
            </p:extLst>
          </p:nvPr>
        </p:nvGraphicFramePr>
        <p:xfrm>
          <a:off x="4724474" y="2339975"/>
          <a:ext cx="3771900" cy="367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Sylinder 1"/>
          <p:cNvSpPr txBox="1"/>
          <p:nvPr/>
        </p:nvSpPr>
        <p:spPr>
          <a:xfrm>
            <a:off x="4793331" y="2578830"/>
            <a:ext cx="278753" cy="261392"/>
          </a:xfrm>
          <a:prstGeom prst="rect">
            <a:avLst/>
          </a:prstGeom>
          <a:noFill/>
        </p:spPr>
        <p:txBody>
          <a:bodyPr wrap="none" lIns="90792" tIns="45432" rIns="90792" bIns="45432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04830"/>
            <a:r>
              <a:rPr lang="nb-NO" dirty="0">
                <a:solidFill>
                  <a:srgbClr val="004F59"/>
                </a:solidFill>
              </a:rPr>
              <a:t>%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602547" y="1775368"/>
            <a:ext cx="8047866" cy="441584"/>
          </a:xfrm>
        </p:spPr>
        <p:txBody>
          <a:bodyPr>
            <a:noAutofit/>
          </a:bodyPr>
          <a:lstStyle/>
          <a:p>
            <a:r>
              <a:rPr lang="nb-NO" sz="1200" dirty="0"/>
              <a:t>Snitt 3 mnd. Nibor er nå på tilsvarende nivå som i Q3 20 – vi ser en økning med 11 bp fra Q2 til Q3.</a:t>
            </a:r>
          </a:p>
          <a:p>
            <a:r>
              <a:rPr lang="nb-NO" sz="1200" dirty="0"/>
              <a:t>Styringsrenta ble økt med 25 bp til 0,25 % med virkning fra 24.09 – flere hevinger er ventet framover.</a:t>
            </a:r>
          </a:p>
          <a:p>
            <a:endParaRPr lang="nb-NO" sz="1200" dirty="0"/>
          </a:p>
        </p:txBody>
      </p:sp>
      <p:graphicFrame>
        <p:nvGraphicFramePr>
          <p:cNvPr id="10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601914"/>
              </p:ext>
            </p:extLst>
          </p:nvPr>
        </p:nvGraphicFramePr>
        <p:xfrm>
          <a:off x="603254" y="2339975"/>
          <a:ext cx="3969539" cy="367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16</a:t>
            </a:fld>
            <a:endParaRPr lang="nb-NO">
              <a:solidFill>
                <a:srgbClr val="BEB8B4"/>
              </a:solidFill>
            </a:endParaRPr>
          </a:p>
        </p:txBody>
      </p:sp>
      <p:sp>
        <p:nvSpPr>
          <p:cNvPr id="3" name="Venstre klammeparentes 2">
            <a:extLst>
              <a:ext uri="{FF2B5EF4-FFF2-40B4-BE49-F238E27FC236}">
                <a16:creationId xmlns:a16="http://schemas.microsoft.com/office/drawing/2014/main" id="{79DED373-C308-43B4-9AB1-3D89B959A013}"/>
              </a:ext>
            </a:extLst>
          </p:cNvPr>
          <p:cNvSpPr/>
          <p:nvPr/>
        </p:nvSpPr>
        <p:spPr>
          <a:xfrm rot="5400000">
            <a:off x="6862452" y="3538848"/>
            <a:ext cx="144016" cy="648072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Venstre klammeparentes 10">
            <a:extLst>
              <a:ext uri="{FF2B5EF4-FFF2-40B4-BE49-F238E27FC236}">
                <a16:creationId xmlns:a16="http://schemas.microsoft.com/office/drawing/2014/main" id="{5D6F6293-465A-47EF-8F52-0083A1B29F30}"/>
              </a:ext>
            </a:extLst>
          </p:cNvPr>
          <p:cNvSpPr/>
          <p:nvPr/>
        </p:nvSpPr>
        <p:spPr>
          <a:xfrm rot="5400000">
            <a:off x="5472894" y="3204993"/>
            <a:ext cx="144016" cy="648072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Venstre klammeparentes 11">
            <a:extLst>
              <a:ext uri="{FF2B5EF4-FFF2-40B4-BE49-F238E27FC236}">
                <a16:creationId xmlns:a16="http://schemas.microsoft.com/office/drawing/2014/main" id="{E31B97E5-D1F2-44FE-AFC9-335E54CB075A}"/>
              </a:ext>
            </a:extLst>
          </p:cNvPr>
          <p:cNvSpPr/>
          <p:nvPr/>
        </p:nvSpPr>
        <p:spPr>
          <a:xfrm rot="5400000">
            <a:off x="6214194" y="2904405"/>
            <a:ext cx="144016" cy="648072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639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Utlånsmargin - utvikling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580655" y="1783890"/>
            <a:ext cx="7901403" cy="477666"/>
          </a:xfrm>
        </p:spPr>
        <p:txBody>
          <a:bodyPr>
            <a:normAutofit/>
          </a:bodyPr>
          <a:lstStyle/>
          <a:p>
            <a:r>
              <a:rPr lang="nb-NO" sz="1200" dirty="0"/>
              <a:t>Naturlige forskjeller mellom landbruk og annen næring som følge av ulik risiko og kapitalbinding.</a:t>
            </a:r>
          </a:p>
          <a:p>
            <a:r>
              <a:rPr lang="nb-NO" sz="1200" dirty="0"/>
              <a:t>Stigende Nibor gjennom Q3 bidrar til reduserte utlånsmarginer.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17</a:t>
            </a:fld>
            <a:endParaRPr lang="nb-NO" dirty="0">
              <a:solidFill>
                <a:srgbClr val="BEB8B4"/>
              </a:solidFill>
            </a:endParaRPr>
          </a:p>
        </p:txBody>
      </p:sp>
      <p:graphicFrame>
        <p:nvGraphicFramePr>
          <p:cNvPr id="9" name="Plassholder for innhold 10">
            <a:extLst>
              <a:ext uri="{FF2B5EF4-FFF2-40B4-BE49-F238E27FC236}">
                <a16:creationId xmlns:a16="http://schemas.microsoft.com/office/drawing/2014/main" id="{A1108D53-3858-49BB-9626-BC0CD0A8E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226520"/>
              </p:ext>
            </p:extLst>
          </p:nvPr>
        </p:nvGraphicFramePr>
        <p:xfrm>
          <a:off x="4640640" y="2508933"/>
          <a:ext cx="3864150" cy="382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Plassholder for innhold 9">
            <a:extLst>
              <a:ext uri="{FF2B5EF4-FFF2-40B4-BE49-F238E27FC236}">
                <a16:creationId xmlns:a16="http://schemas.microsoft.com/office/drawing/2014/main" id="{32FA7877-70B1-458A-A60F-FEBDFA9684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850200"/>
              </p:ext>
            </p:extLst>
          </p:nvPr>
        </p:nvGraphicFramePr>
        <p:xfrm>
          <a:off x="580655" y="2536303"/>
          <a:ext cx="3864150" cy="379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051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Innskuddsmargin - utvikling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628354" y="1773610"/>
            <a:ext cx="7901403" cy="477666"/>
          </a:xfrm>
        </p:spPr>
        <p:txBody>
          <a:bodyPr>
            <a:normAutofit/>
          </a:bodyPr>
          <a:lstStyle/>
          <a:p>
            <a:r>
              <a:rPr lang="nb-NO" sz="1200" dirty="0"/>
              <a:t>Stigende Nibor gjennom Q3 bidrar til økte innskuddsmarginer.</a:t>
            </a:r>
          </a:p>
          <a:p>
            <a:endParaRPr lang="nb-NO" sz="120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18</a:t>
            </a:fld>
            <a:endParaRPr lang="nb-NO" dirty="0">
              <a:solidFill>
                <a:srgbClr val="BEB8B4"/>
              </a:solidFill>
            </a:endParaRPr>
          </a:p>
        </p:txBody>
      </p:sp>
      <p:graphicFrame>
        <p:nvGraphicFramePr>
          <p:cNvPr id="9" name="Plassholder for innhold 9">
            <a:extLst>
              <a:ext uri="{FF2B5EF4-FFF2-40B4-BE49-F238E27FC236}">
                <a16:creationId xmlns:a16="http://schemas.microsoft.com/office/drawing/2014/main" id="{46E00DB6-5DDC-4EBB-AB75-87F675EA18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767668"/>
              </p:ext>
            </p:extLst>
          </p:nvPr>
        </p:nvGraphicFramePr>
        <p:xfrm>
          <a:off x="626025" y="2561497"/>
          <a:ext cx="3802753" cy="377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Plassholder for innhold 10">
            <a:extLst>
              <a:ext uri="{FF2B5EF4-FFF2-40B4-BE49-F238E27FC236}">
                <a16:creationId xmlns:a16="http://schemas.microsoft.com/office/drawing/2014/main" id="{779B43F8-E0EA-46E0-AE34-355F0AC07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733353"/>
              </p:ext>
            </p:extLst>
          </p:nvPr>
        </p:nvGraphicFramePr>
        <p:xfrm>
          <a:off x="4627235" y="2557347"/>
          <a:ext cx="3877555" cy="377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740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Netto provisjoner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657066"/>
              </p:ext>
            </p:extLst>
          </p:nvPr>
        </p:nvGraphicFramePr>
        <p:xfrm>
          <a:off x="603255" y="2339975"/>
          <a:ext cx="3771900" cy="367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Plassholder for innhold 6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09406898"/>
              </p:ext>
            </p:extLst>
          </p:nvPr>
        </p:nvGraphicFramePr>
        <p:xfrm>
          <a:off x="4761721" y="2339975"/>
          <a:ext cx="3771900" cy="3723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545827" y="2541227"/>
            <a:ext cx="609756" cy="261028"/>
          </a:xfrm>
          <a:prstGeom prst="rect">
            <a:avLst/>
          </a:prstGeom>
          <a:noFill/>
        </p:spPr>
        <p:txBody>
          <a:bodyPr wrap="none" lIns="90792" tIns="45432" rIns="90792" bIns="45432" rtlCol="0">
            <a:spAutoFit/>
          </a:bodyPr>
          <a:lstStyle/>
          <a:p>
            <a:pPr defTabSz="907184"/>
            <a:r>
              <a:rPr lang="nb-NO" sz="1100" dirty="0">
                <a:solidFill>
                  <a:srgbClr val="004F59"/>
                </a:solidFill>
              </a:rPr>
              <a:t>MNOK</a:t>
            </a:r>
          </a:p>
        </p:txBody>
      </p:sp>
      <p:sp>
        <p:nvSpPr>
          <p:cNvPr id="8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602811" y="1800037"/>
            <a:ext cx="7901403" cy="477666"/>
          </a:xfrm>
        </p:spPr>
        <p:txBody>
          <a:bodyPr>
            <a:noAutofit/>
          </a:bodyPr>
          <a:lstStyle/>
          <a:p>
            <a:r>
              <a:rPr lang="nb-NO" sz="1200" dirty="0"/>
              <a:t>Provisjoner fra EBK utgjør normalt i overkant av 40 % av totale netto provisjoner.</a:t>
            </a:r>
          </a:p>
          <a:p>
            <a:r>
              <a:rPr lang="nb-NO" sz="1200" dirty="0"/>
              <a:t>Markert økning i provisjoner fra EBK i Q3 – lav Nibor-rente og justering av bankens innpris.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19</a:t>
            </a:fld>
            <a:endParaRPr lang="nb-NO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3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Jæren Sparebank – en kort oversikt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92189" y="2022512"/>
            <a:ext cx="4057225" cy="3572119"/>
            <a:chOff x="2592021" y="2212555"/>
            <a:chExt cx="4871097" cy="4106588"/>
          </a:xfrm>
        </p:grpSpPr>
        <p:sp>
          <p:nvSpPr>
            <p:cNvPr id="6" name="Oval 5"/>
            <p:cNvSpPr/>
            <p:nvPr/>
          </p:nvSpPr>
          <p:spPr>
            <a:xfrm>
              <a:off x="3920695" y="5391319"/>
              <a:ext cx="72546" cy="7254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/>
            <a:lstStyle/>
            <a:p>
              <a:pPr defTabSz="908646">
                <a:defRPr/>
              </a:pPr>
              <a:endParaRPr lang="nb-NO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759875" y="5456679"/>
              <a:ext cx="72546" cy="7254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/>
            <a:lstStyle/>
            <a:p>
              <a:pPr defTabSz="908646">
                <a:defRPr/>
              </a:pPr>
              <a:endParaRPr lang="nb-NO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595503" y="5510709"/>
              <a:ext cx="72546" cy="7254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/>
            <a:lstStyle/>
            <a:p>
              <a:pPr defTabSz="908646">
                <a:defRPr/>
              </a:pPr>
              <a:endParaRPr lang="nb-NO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428594" y="5552539"/>
              <a:ext cx="72546" cy="7254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/>
            <a:lstStyle/>
            <a:p>
              <a:pPr defTabSz="908646">
                <a:defRPr/>
              </a:pPr>
              <a:endParaRPr lang="nb-NO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798361" y="4758638"/>
              <a:ext cx="72546" cy="7254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/>
            <a:lstStyle/>
            <a:p>
              <a:pPr defTabSz="908646">
                <a:defRPr/>
              </a:pPr>
              <a:endParaRPr lang="nb-NO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671023" y="4887614"/>
              <a:ext cx="72546" cy="7254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/>
            <a:lstStyle/>
            <a:p>
              <a:pPr defTabSz="908646">
                <a:defRPr/>
              </a:pPr>
              <a:endParaRPr lang="nb-NO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25467" y="3974323"/>
              <a:ext cx="72546" cy="7254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/>
            <a:lstStyle/>
            <a:p>
              <a:pPr defTabSz="908646">
                <a:defRPr/>
              </a:pPr>
              <a:endParaRPr lang="nb-NO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608553" y="3018766"/>
              <a:ext cx="72546" cy="7254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/>
            <a:lstStyle/>
            <a:p>
              <a:pPr defTabSz="908646">
                <a:defRPr/>
              </a:pPr>
              <a:endParaRPr lang="nb-NO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856742" y="5780996"/>
              <a:ext cx="1702100" cy="538147"/>
            </a:xfrm>
            <a:custGeom>
              <a:avLst/>
              <a:gdLst>
                <a:gd name="connsiteX0" fmla="*/ 0 w 1563056"/>
                <a:gd name="connsiteY0" fmla="*/ 69863 h 419172"/>
                <a:gd name="connsiteX1" fmla="*/ 69863 w 1563056"/>
                <a:gd name="connsiteY1" fmla="*/ 0 h 419172"/>
                <a:gd name="connsiteX2" fmla="*/ 1493193 w 1563056"/>
                <a:gd name="connsiteY2" fmla="*/ 0 h 419172"/>
                <a:gd name="connsiteX3" fmla="*/ 1563056 w 1563056"/>
                <a:gd name="connsiteY3" fmla="*/ 69863 h 419172"/>
                <a:gd name="connsiteX4" fmla="*/ 1563056 w 1563056"/>
                <a:gd name="connsiteY4" fmla="*/ 349309 h 419172"/>
                <a:gd name="connsiteX5" fmla="*/ 1493193 w 1563056"/>
                <a:gd name="connsiteY5" fmla="*/ 419172 h 419172"/>
                <a:gd name="connsiteX6" fmla="*/ 69863 w 1563056"/>
                <a:gd name="connsiteY6" fmla="*/ 419172 h 419172"/>
                <a:gd name="connsiteX7" fmla="*/ 0 w 1563056"/>
                <a:gd name="connsiteY7" fmla="*/ 349309 h 419172"/>
                <a:gd name="connsiteX8" fmla="*/ 0 w 1563056"/>
                <a:gd name="connsiteY8" fmla="*/ 69863 h 41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056" h="419172">
                  <a:moveTo>
                    <a:pt x="0" y="69863"/>
                  </a:moveTo>
                  <a:cubicBezTo>
                    <a:pt x="0" y="31279"/>
                    <a:pt x="31279" y="0"/>
                    <a:pt x="69863" y="0"/>
                  </a:cubicBezTo>
                  <a:lnTo>
                    <a:pt x="1493193" y="0"/>
                  </a:lnTo>
                  <a:cubicBezTo>
                    <a:pt x="1531777" y="0"/>
                    <a:pt x="1563056" y="31279"/>
                    <a:pt x="1563056" y="69863"/>
                  </a:cubicBezTo>
                  <a:lnTo>
                    <a:pt x="1563056" y="349309"/>
                  </a:lnTo>
                  <a:cubicBezTo>
                    <a:pt x="1563056" y="387893"/>
                    <a:pt x="1531777" y="419172"/>
                    <a:pt x="1493193" y="419172"/>
                  </a:cubicBezTo>
                  <a:lnTo>
                    <a:pt x="69863" y="419172"/>
                  </a:lnTo>
                  <a:cubicBezTo>
                    <a:pt x="31279" y="419172"/>
                    <a:pt x="0" y="387893"/>
                    <a:pt x="0" y="349309"/>
                  </a:cubicBezTo>
                  <a:lnTo>
                    <a:pt x="0" y="69863"/>
                  </a:lnTo>
                  <a:close/>
                </a:path>
              </a:pathLst>
            </a:custGeom>
            <a:solidFill>
              <a:schemeClr val="tx1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351309" tIns="62372" rIns="62372" bIns="62372" numCol="1" spcCol="1270" anchor="ctr" anchorCtr="0">
              <a:noAutofit/>
            </a:bodyPr>
            <a:lstStyle/>
            <a:p>
              <a:pPr defTabSz="48589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Notert kapital (mill)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2592021" y="5280969"/>
              <a:ext cx="724961" cy="724618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algn="ctr" defTabSz="908646">
                <a:defRPr/>
              </a:pPr>
              <a:r>
                <a:rPr lang="nb-NO" sz="1400" kern="0" dirty="0">
                  <a:cs typeface="Calibri" panose="020F0502020204030204" pitchFamily="34" charset="0"/>
                </a:rPr>
                <a:t>922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467851" y="5105130"/>
              <a:ext cx="1641945" cy="538148"/>
            </a:xfrm>
            <a:custGeom>
              <a:avLst/>
              <a:gdLst>
                <a:gd name="connsiteX0" fmla="*/ 0 w 1563056"/>
                <a:gd name="connsiteY0" fmla="*/ 69863 h 419172"/>
                <a:gd name="connsiteX1" fmla="*/ 69863 w 1563056"/>
                <a:gd name="connsiteY1" fmla="*/ 0 h 419172"/>
                <a:gd name="connsiteX2" fmla="*/ 1493193 w 1563056"/>
                <a:gd name="connsiteY2" fmla="*/ 0 h 419172"/>
                <a:gd name="connsiteX3" fmla="*/ 1563056 w 1563056"/>
                <a:gd name="connsiteY3" fmla="*/ 69863 h 419172"/>
                <a:gd name="connsiteX4" fmla="*/ 1563056 w 1563056"/>
                <a:gd name="connsiteY4" fmla="*/ 349309 h 419172"/>
                <a:gd name="connsiteX5" fmla="*/ 1493193 w 1563056"/>
                <a:gd name="connsiteY5" fmla="*/ 419172 h 419172"/>
                <a:gd name="connsiteX6" fmla="*/ 69863 w 1563056"/>
                <a:gd name="connsiteY6" fmla="*/ 419172 h 419172"/>
                <a:gd name="connsiteX7" fmla="*/ 0 w 1563056"/>
                <a:gd name="connsiteY7" fmla="*/ 349309 h 419172"/>
                <a:gd name="connsiteX8" fmla="*/ 0 w 1563056"/>
                <a:gd name="connsiteY8" fmla="*/ 69863 h 41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056" h="419172">
                  <a:moveTo>
                    <a:pt x="0" y="69863"/>
                  </a:moveTo>
                  <a:cubicBezTo>
                    <a:pt x="0" y="31279"/>
                    <a:pt x="31279" y="0"/>
                    <a:pt x="69863" y="0"/>
                  </a:cubicBezTo>
                  <a:lnTo>
                    <a:pt x="1493193" y="0"/>
                  </a:lnTo>
                  <a:cubicBezTo>
                    <a:pt x="1531777" y="0"/>
                    <a:pt x="1563056" y="31279"/>
                    <a:pt x="1563056" y="69863"/>
                  </a:cubicBezTo>
                  <a:lnTo>
                    <a:pt x="1563056" y="349309"/>
                  </a:lnTo>
                  <a:cubicBezTo>
                    <a:pt x="1563056" y="387893"/>
                    <a:pt x="1531777" y="419172"/>
                    <a:pt x="1493193" y="419172"/>
                  </a:cubicBezTo>
                  <a:lnTo>
                    <a:pt x="69863" y="419172"/>
                  </a:lnTo>
                  <a:cubicBezTo>
                    <a:pt x="31279" y="419172"/>
                    <a:pt x="0" y="387893"/>
                    <a:pt x="0" y="349309"/>
                  </a:cubicBezTo>
                  <a:lnTo>
                    <a:pt x="0" y="69863"/>
                  </a:lnTo>
                  <a:close/>
                </a:path>
              </a:pathLst>
            </a:custGeom>
            <a:solidFill>
              <a:schemeClr val="tx1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351309" tIns="62372" rIns="62372" bIns="62372" numCol="1" spcCol="1270" anchor="ctr" anchorCtr="0">
              <a:noAutofit/>
            </a:bodyPr>
            <a:lstStyle/>
            <a:p>
              <a:pPr defTabSz="48589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Egenkapital (mrd)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965340" y="4785543"/>
              <a:ext cx="724961" cy="724618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algn="ctr" defTabSz="908646">
                <a:defRPr/>
              </a:pPr>
              <a:endParaRPr lang="nb-NO" sz="1400" kern="0" dirty="0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179764" y="4341833"/>
              <a:ext cx="1722049" cy="538147"/>
            </a:xfrm>
            <a:custGeom>
              <a:avLst/>
              <a:gdLst>
                <a:gd name="connsiteX0" fmla="*/ 0 w 1563056"/>
                <a:gd name="connsiteY0" fmla="*/ 69863 h 419172"/>
                <a:gd name="connsiteX1" fmla="*/ 69863 w 1563056"/>
                <a:gd name="connsiteY1" fmla="*/ 0 h 419172"/>
                <a:gd name="connsiteX2" fmla="*/ 1493193 w 1563056"/>
                <a:gd name="connsiteY2" fmla="*/ 0 h 419172"/>
                <a:gd name="connsiteX3" fmla="*/ 1563056 w 1563056"/>
                <a:gd name="connsiteY3" fmla="*/ 69863 h 419172"/>
                <a:gd name="connsiteX4" fmla="*/ 1563056 w 1563056"/>
                <a:gd name="connsiteY4" fmla="*/ 349309 h 419172"/>
                <a:gd name="connsiteX5" fmla="*/ 1493193 w 1563056"/>
                <a:gd name="connsiteY5" fmla="*/ 419172 h 419172"/>
                <a:gd name="connsiteX6" fmla="*/ 69863 w 1563056"/>
                <a:gd name="connsiteY6" fmla="*/ 419172 h 419172"/>
                <a:gd name="connsiteX7" fmla="*/ 0 w 1563056"/>
                <a:gd name="connsiteY7" fmla="*/ 349309 h 419172"/>
                <a:gd name="connsiteX8" fmla="*/ 0 w 1563056"/>
                <a:gd name="connsiteY8" fmla="*/ 69863 h 41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056" h="419172">
                  <a:moveTo>
                    <a:pt x="0" y="69863"/>
                  </a:moveTo>
                  <a:cubicBezTo>
                    <a:pt x="0" y="31279"/>
                    <a:pt x="31279" y="0"/>
                    <a:pt x="69863" y="0"/>
                  </a:cubicBezTo>
                  <a:lnTo>
                    <a:pt x="1493193" y="0"/>
                  </a:lnTo>
                  <a:cubicBezTo>
                    <a:pt x="1531777" y="0"/>
                    <a:pt x="1563056" y="31279"/>
                    <a:pt x="1563056" y="69863"/>
                  </a:cubicBezTo>
                  <a:lnTo>
                    <a:pt x="1563056" y="349309"/>
                  </a:lnTo>
                  <a:cubicBezTo>
                    <a:pt x="1563056" y="387893"/>
                    <a:pt x="1531777" y="419172"/>
                    <a:pt x="1493193" y="419172"/>
                  </a:cubicBezTo>
                  <a:lnTo>
                    <a:pt x="69863" y="419172"/>
                  </a:lnTo>
                  <a:cubicBezTo>
                    <a:pt x="31279" y="419172"/>
                    <a:pt x="0" y="387893"/>
                    <a:pt x="0" y="349309"/>
                  </a:cubicBezTo>
                  <a:lnTo>
                    <a:pt x="0" y="69863"/>
                  </a:lnTo>
                  <a:close/>
                </a:path>
              </a:pathLst>
            </a:custGeom>
            <a:solidFill>
              <a:schemeClr val="tx1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351309" tIns="62372" rIns="62372" bIns="62372" numCol="1" spcCol="1270" anchor="ctr" anchorCtr="0">
              <a:noAutofit/>
            </a:bodyPr>
            <a:lstStyle/>
            <a:p>
              <a:pPr defTabSz="48589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Årsverk</a:t>
              </a:r>
              <a:endParaRPr lang="nb-NO" sz="1100" kern="0" baseline="3000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710087" y="4069638"/>
              <a:ext cx="724961" cy="72461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algn="ctr" defTabSz="908646">
                <a:defRPr/>
              </a:pPr>
              <a:endParaRPr lang="nb-NO" sz="1400" kern="0" dirty="0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588129" y="3479510"/>
              <a:ext cx="1563056" cy="538147"/>
            </a:xfrm>
            <a:custGeom>
              <a:avLst/>
              <a:gdLst>
                <a:gd name="connsiteX0" fmla="*/ 0 w 1563056"/>
                <a:gd name="connsiteY0" fmla="*/ 69863 h 419172"/>
                <a:gd name="connsiteX1" fmla="*/ 69863 w 1563056"/>
                <a:gd name="connsiteY1" fmla="*/ 0 h 419172"/>
                <a:gd name="connsiteX2" fmla="*/ 1493193 w 1563056"/>
                <a:gd name="connsiteY2" fmla="*/ 0 h 419172"/>
                <a:gd name="connsiteX3" fmla="*/ 1563056 w 1563056"/>
                <a:gd name="connsiteY3" fmla="*/ 69863 h 419172"/>
                <a:gd name="connsiteX4" fmla="*/ 1563056 w 1563056"/>
                <a:gd name="connsiteY4" fmla="*/ 349309 h 419172"/>
                <a:gd name="connsiteX5" fmla="*/ 1493193 w 1563056"/>
                <a:gd name="connsiteY5" fmla="*/ 419172 h 419172"/>
                <a:gd name="connsiteX6" fmla="*/ 69863 w 1563056"/>
                <a:gd name="connsiteY6" fmla="*/ 419172 h 419172"/>
                <a:gd name="connsiteX7" fmla="*/ 0 w 1563056"/>
                <a:gd name="connsiteY7" fmla="*/ 349309 h 419172"/>
                <a:gd name="connsiteX8" fmla="*/ 0 w 1563056"/>
                <a:gd name="connsiteY8" fmla="*/ 69863 h 41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056" h="419172">
                  <a:moveTo>
                    <a:pt x="0" y="69863"/>
                  </a:moveTo>
                  <a:cubicBezTo>
                    <a:pt x="0" y="31279"/>
                    <a:pt x="31279" y="0"/>
                    <a:pt x="69863" y="0"/>
                  </a:cubicBezTo>
                  <a:lnTo>
                    <a:pt x="1493193" y="0"/>
                  </a:lnTo>
                  <a:cubicBezTo>
                    <a:pt x="1531777" y="0"/>
                    <a:pt x="1563056" y="31279"/>
                    <a:pt x="1563056" y="69863"/>
                  </a:cubicBezTo>
                  <a:lnTo>
                    <a:pt x="1563056" y="349309"/>
                  </a:lnTo>
                  <a:cubicBezTo>
                    <a:pt x="1563056" y="387893"/>
                    <a:pt x="1531777" y="419172"/>
                    <a:pt x="1493193" y="419172"/>
                  </a:cubicBezTo>
                  <a:lnTo>
                    <a:pt x="69863" y="419172"/>
                  </a:lnTo>
                  <a:cubicBezTo>
                    <a:pt x="31279" y="419172"/>
                    <a:pt x="0" y="387893"/>
                    <a:pt x="0" y="349309"/>
                  </a:cubicBezTo>
                  <a:lnTo>
                    <a:pt x="0" y="69863"/>
                  </a:lnTo>
                  <a:close/>
                </a:path>
              </a:pathLst>
            </a:custGeom>
            <a:solidFill>
              <a:schemeClr val="tx1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351309" tIns="62372" rIns="62372" bIns="62372" numCol="1" spcCol="1270" anchor="ctr" anchorCtr="0">
              <a:noAutofit/>
            </a:bodyPr>
            <a:lstStyle/>
            <a:p>
              <a:pPr defTabSz="48589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Kunder </a:t>
              </a:r>
              <a:br>
                <a:rPr lang="nb-NO" sz="1100" kern="0" dirty="0">
                  <a:solidFill>
                    <a:prstClr val="white"/>
                  </a:solidFill>
                  <a:cs typeface="Calibri" panose="020F0502020204030204" pitchFamily="34" charset="0"/>
                </a:rPr>
              </a:br>
              <a:r>
                <a:rPr lang="nb-NO" sz="1100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(tusen)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099202" y="3149375"/>
              <a:ext cx="724961" cy="72461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algn="ctr" defTabSz="908646">
                <a:defRPr/>
              </a:pPr>
              <a:r>
                <a:rPr lang="nb-NO" sz="1400" kern="0" dirty="0">
                  <a:cs typeface="Calibri" panose="020F0502020204030204" pitchFamily="34" charset="0"/>
                </a:rPr>
                <a:t>33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752822" y="2593413"/>
              <a:ext cx="1710296" cy="538147"/>
            </a:xfrm>
            <a:custGeom>
              <a:avLst/>
              <a:gdLst>
                <a:gd name="connsiteX0" fmla="*/ 0 w 1563056"/>
                <a:gd name="connsiteY0" fmla="*/ 69863 h 419172"/>
                <a:gd name="connsiteX1" fmla="*/ 69863 w 1563056"/>
                <a:gd name="connsiteY1" fmla="*/ 0 h 419172"/>
                <a:gd name="connsiteX2" fmla="*/ 1493193 w 1563056"/>
                <a:gd name="connsiteY2" fmla="*/ 0 h 419172"/>
                <a:gd name="connsiteX3" fmla="*/ 1563056 w 1563056"/>
                <a:gd name="connsiteY3" fmla="*/ 69863 h 419172"/>
                <a:gd name="connsiteX4" fmla="*/ 1563056 w 1563056"/>
                <a:gd name="connsiteY4" fmla="*/ 349309 h 419172"/>
                <a:gd name="connsiteX5" fmla="*/ 1493193 w 1563056"/>
                <a:gd name="connsiteY5" fmla="*/ 419172 h 419172"/>
                <a:gd name="connsiteX6" fmla="*/ 69863 w 1563056"/>
                <a:gd name="connsiteY6" fmla="*/ 419172 h 419172"/>
                <a:gd name="connsiteX7" fmla="*/ 0 w 1563056"/>
                <a:gd name="connsiteY7" fmla="*/ 349309 h 419172"/>
                <a:gd name="connsiteX8" fmla="*/ 0 w 1563056"/>
                <a:gd name="connsiteY8" fmla="*/ 69863 h 41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056" h="419172">
                  <a:moveTo>
                    <a:pt x="0" y="69863"/>
                  </a:moveTo>
                  <a:cubicBezTo>
                    <a:pt x="0" y="31279"/>
                    <a:pt x="31279" y="0"/>
                    <a:pt x="69863" y="0"/>
                  </a:cubicBezTo>
                  <a:lnTo>
                    <a:pt x="1493193" y="0"/>
                  </a:lnTo>
                  <a:cubicBezTo>
                    <a:pt x="1531777" y="0"/>
                    <a:pt x="1563056" y="31279"/>
                    <a:pt x="1563056" y="69863"/>
                  </a:cubicBezTo>
                  <a:lnTo>
                    <a:pt x="1563056" y="349309"/>
                  </a:lnTo>
                  <a:cubicBezTo>
                    <a:pt x="1563056" y="387893"/>
                    <a:pt x="1531777" y="419172"/>
                    <a:pt x="1493193" y="419172"/>
                  </a:cubicBezTo>
                  <a:lnTo>
                    <a:pt x="69863" y="419172"/>
                  </a:lnTo>
                  <a:cubicBezTo>
                    <a:pt x="31279" y="419172"/>
                    <a:pt x="0" y="387893"/>
                    <a:pt x="0" y="349309"/>
                  </a:cubicBezTo>
                  <a:lnTo>
                    <a:pt x="0" y="69863"/>
                  </a:lnTo>
                  <a:close/>
                </a:path>
              </a:pathLst>
            </a:custGeom>
            <a:solidFill>
              <a:schemeClr val="tx1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351309" tIns="62372" rIns="62372" bIns="62372" numCol="1" spcCol="1270" anchor="ctr" anchorCtr="0">
              <a:noAutofit/>
            </a:bodyPr>
            <a:lstStyle/>
            <a:p>
              <a:pPr defTabSz="48589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Forretnings-kapital (mrd) </a:t>
              </a:r>
              <a:endParaRPr lang="nb-NO" sz="900" kern="0" baseline="3000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315828" y="2212555"/>
              <a:ext cx="724961" cy="724618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algn="ctr" defTabSz="908646">
                <a:defRPr/>
              </a:pPr>
              <a:endParaRPr lang="nb-NO" sz="1400" kern="0" dirty="0">
                <a:solidFill>
                  <a:srgbClr val="000000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861344" y="4428832"/>
            <a:ext cx="728971" cy="307268"/>
          </a:xfrm>
          <a:prstGeom prst="rect">
            <a:avLst/>
          </a:prstGeom>
          <a:noFill/>
        </p:spPr>
        <p:txBody>
          <a:bodyPr wrap="square" lIns="90873" tIns="45468" rIns="90873" bIns="45468" rtlCol="0">
            <a:spAutoFit/>
          </a:bodyPr>
          <a:lstStyle/>
          <a:p>
            <a:pPr defTabSz="907364"/>
            <a:r>
              <a:rPr lang="nb-NO" sz="1400" dirty="0">
                <a:cs typeface="Calibri" panose="020F0502020204030204" pitchFamily="34" charset="0"/>
              </a:rPr>
              <a:t>2,07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73856" y="3800872"/>
            <a:ext cx="728971" cy="307848"/>
          </a:xfrm>
          <a:prstGeom prst="rect">
            <a:avLst/>
          </a:prstGeom>
          <a:noFill/>
        </p:spPr>
        <p:txBody>
          <a:bodyPr wrap="square" lIns="90873" tIns="45468" rIns="90873" bIns="45468" rtlCol="0">
            <a:spAutoFit/>
          </a:bodyPr>
          <a:lstStyle/>
          <a:p>
            <a:pPr defTabSz="907364"/>
            <a:r>
              <a:rPr lang="nb-NO" sz="1400" dirty="0">
                <a:cs typeface="Calibri" panose="020F0502020204030204" pitchFamily="34" charset="0"/>
              </a:rPr>
              <a:t>76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68925" y="2174945"/>
            <a:ext cx="728971" cy="307268"/>
          </a:xfrm>
          <a:prstGeom prst="rect">
            <a:avLst/>
          </a:prstGeom>
          <a:noFill/>
        </p:spPr>
        <p:txBody>
          <a:bodyPr wrap="square" lIns="90873" tIns="45468" rIns="90873" bIns="45468" rtlCol="0">
            <a:spAutoFit/>
          </a:bodyPr>
          <a:lstStyle/>
          <a:p>
            <a:pPr defTabSz="907364"/>
            <a:r>
              <a:rPr lang="nb-NO" sz="1400" dirty="0">
                <a:cs typeface="Calibri" panose="020F0502020204030204" pitchFamily="34" charset="0"/>
              </a:rPr>
              <a:t>21,5</a:t>
            </a:r>
          </a:p>
        </p:txBody>
      </p:sp>
      <p:pic>
        <p:nvPicPr>
          <p:cNvPr id="27" name="Bilde 10" descr="JSB 0001 SG Logo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189" y="2624741"/>
            <a:ext cx="1380881" cy="453775"/>
          </a:xfrm>
          <a:prstGeom prst="rect">
            <a:avLst/>
          </a:prstGeom>
        </p:spPr>
      </p:pic>
      <p:sp>
        <p:nvSpPr>
          <p:cNvPr id="35" name="TekstSylinder 9"/>
          <p:cNvSpPr txBox="1"/>
          <p:nvPr/>
        </p:nvSpPr>
        <p:spPr>
          <a:xfrm>
            <a:off x="517485" y="2024115"/>
            <a:ext cx="3390504" cy="4141983"/>
          </a:xfrm>
          <a:prstGeom prst="rect">
            <a:avLst/>
          </a:prstGeom>
          <a:noFill/>
          <a:ln w="19050">
            <a:noFill/>
          </a:ln>
        </p:spPr>
        <p:txBody>
          <a:bodyPr wrap="square" lIns="89433" tIns="45468" rIns="90873" bIns="45468" rtlCol="0" anchor="t">
            <a:noAutofit/>
          </a:bodyPr>
          <a:lstStyle/>
          <a:p>
            <a:pPr marL="179841" lvl="1" indent="-179841" defTabSz="907364">
              <a:lnSpc>
                <a:spcPct val="80000"/>
              </a:lnSpc>
              <a:spcBef>
                <a:spcPts val="1800"/>
              </a:spcBef>
              <a:buClr>
                <a:srgbClr val="63B1BC"/>
              </a:buClr>
              <a:buSzPct val="100000"/>
              <a:buFont typeface="Wingdings 2" pitchFamily="18" charset="2"/>
              <a:buChar char=""/>
              <a:defRPr/>
            </a:pPr>
            <a:r>
              <a:rPr lang="nb-NO" sz="1400" dirty="0">
                <a:solidFill>
                  <a:srgbClr val="004F59"/>
                </a:solidFill>
                <a:cs typeface="Calibri" panose="020F0502020204030204" pitchFamily="34" charset="0"/>
              </a:rPr>
              <a:t>Sterk lokalbank og alliansebank i Eika Gruppen – et landsdekkende samarbeid mellom 53 lokale sparebanker</a:t>
            </a:r>
          </a:p>
          <a:p>
            <a:pPr marL="179841" lvl="1" indent="-179841" defTabSz="907364">
              <a:lnSpc>
                <a:spcPct val="80000"/>
              </a:lnSpc>
              <a:spcBef>
                <a:spcPts val="1800"/>
              </a:spcBef>
              <a:buClr>
                <a:srgbClr val="63B1BC"/>
              </a:buClr>
              <a:buSzPct val="100000"/>
              <a:buFont typeface="Wingdings 2" pitchFamily="18" charset="2"/>
              <a:buChar char=""/>
              <a:defRPr/>
            </a:pPr>
            <a:r>
              <a:rPr lang="nb-NO" sz="1400" dirty="0">
                <a:solidFill>
                  <a:srgbClr val="004F59"/>
                </a:solidFill>
                <a:cs typeface="Calibri" panose="020F0502020204030204" pitchFamily="34" charset="0"/>
              </a:rPr>
              <a:t>Banken er notert på Oslo Børs      med egenkapitalbevis - JAREN</a:t>
            </a:r>
          </a:p>
          <a:p>
            <a:pPr marL="179841" lvl="1" indent="-179841" defTabSz="907364">
              <a:lnSpc>
                <a:spcPct val="80000"/>
              </a:lnSpc>
              <a:spcBef>
                <a:spcPts val="1800"/>
              </a:spcBef>
              <a:buClr>
                <a:srgbClr val="63B1BC"/>
              </a:buClr>
              <a:buSzPct val="100000"/>
              <a:buFont typeface="Wingdings 2" pitchFamily="18" charset="2"/>
              <a:buChar char=""/>
              <a:defRPr/>
            </a:pPr>
            <a:r>
              <a:rPr lang="nb-NO" sz="1400" dirty="0">
                <a:solidFill>
                  <a:srgbClr val="004F59"/>
                </a:solidFill>
                <a:cs typeface="Calibri" panose="020F0502020204030204" pitchFamily="34" charset="0"/>
              </a:rPr>
              <a:t>2/3-deler av bankens utlån er til privatpersoner. Over halvparten av øvrig utlån er innenfor sektoren landbruk - med relativt lav risiko</a:t>
            </a:r>
          </a:p>
          <a:p>
            <a:pPr marL="179841" lvl="1" indent="-179841" defTabSz="907364">
              <a:lnSpc>
                <a:spcPct val="80000"/>
              </a:lnSpc>
              <a:spcBef>
                <a:spcPts val="1800"/>
              </a:spcBef>
              <a:buClr>
                <a:srgbClr val="63B1BC"/>
              </a:buClr>
              <a:buSzPct val="100000"/>
              <a:buFont typeface="Wingdings 2" pitchFamily="18" charset="2"/>
              <a:buChar char=""/>
              <a:defRPr/>
            </a:pPr>
            <a:r>
              <a:rPr lang="nb-NO" sz="1400" dirty="0">
                <a:solidFill>
                  <a:srgbClr val="004F59"/>
                </a:solidFill>
                <a:cs typeface="Calibri" panose="020F0502020204030204" pitchFamily="34" charset="0"/>
              </a:rPr>
              <a:t>Overførte boliglån til Eika Boligkreditt (EBK) utgjør NOK 5,5 mrd. Volumet er utenfor bankens balanse - banken mottar løpende provisjoner samt utbytte</a:t>
            </a:r>
          </a:p>
          <a:p>
            <a:pPr marL="179841" lvl="1" indent="-179841" defTabSz="907364">
              <a:lnSpc>
                <a:spcPct val="80000"/>
              </a:lnSpc>
              <a:spcBef>
                <a:spcPts val="1800"/>
              </a:spcBef>
              <a:buClr>
                <a:srgbClr val="63B1BC"/>
              </a:buClr>
              <a:buSzPct val="100000"/>
              <a:buFont typeface="Wingdings 2" pitchFamily="18" charset="2"/>
              <a:buChar char=""/>
              <a:defRPr/>
            </a:pPr>
            <a:r>
              <a:rPr lang="nb-NO" sz="1400" dirty="0">
                <a:solidFill>
                  <a:srgbClr val="004F59"/>
                </a:solidFill>
                <a:cs typeface="Calibri" panose="020F0502020204030204" pitchFamily="34" charset="0"/>
              </a:rPr>
              <a:t>Overføringsgraden for boliglån er 39,2 % pr utgangen av Q3 2021</a:t>
            </a:r>
            <a:endParaRPr lang="nb-NO" sz="1500" dirty="0">
              <a:solidFill>
                <a:srgbClr val="63B1BC"/>
              </a:solidFill>
              <a:cs typeface="Calibri" pitchFamily="34" charset="0"/>
            </a:endParaRPr>
          </a:p>
        </p:txBody>
      </p:sp>
      <p:pic>
        <p:nvPicPr>
          <p:cNvPr id="36" name="Picture 35" descr="&#10;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6371" y="2208639"/>
            <a:ext cx="644554" cy="36926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&#10;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9737" y="2918158"/>
            <a:ext cx="695399" cy="41236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>
                <a:solidFill>
                  <a:srgbClr val="BEB8B4"/>
                </a:solidFill>
              </a:rPr>
              <a:t>	</a:t>
            </a:r>
          </a:p>
        </p:txBody>
      </p:sp>
      <p:sp>
        <p:nvSpPr>
          <p:cNvPr id="28" name="Høyre klammeparentes 27"/>
          <p:cNvSpPr/>
          <p:nvPr/>
        </p:nvSpPr>
        <p:spPr>
          <a:xfrm>
            <a:off x="4375613" y="2022512"/>
            <a:ext cx="229715" cy="3925960"/>
          </a:xfrm>
          <a:prstGeom prst="rightBrace">
            <a:avLst>
              <a:gd name="adj1" fmla="val 47692"/>
              <a:gd name="adj2" fmla="val 19618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873" tIns="45468" rIns="90873" bIns="45468" rtlCol="0" anchor="ctr"/>
          <a:lstStyle/>
          <a:p>
            <a:pPr algn="ctr" defTabSz="907364"/>
            <a:endParaRPr lang="nb-NO" dirty="0">
              <a:solidFill>
                <a:srgbClr val="253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90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2706" y="981646"/>
            <a:ext cx="7901403" cy="672217"/>
          </a:xfrm>
        </p:spPr>
        <p:txBody>
          <a:bodyPr>
            <a:normAutofit/>
          </a:bodyPr>
          <a:lstStyle/>
          <a:p>
            <a:r>
              <a:rPr lang="nb-NO" dirty="0"/>
              <a:t>Provisjonsinntekter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315982"/>
              </p:ext>
            </p:extLst>
          </p:nvPr>
        </p:nvGraphicFramePr>
        <p:xfrm>
          <a:off x="602547" y="1989634"/>
          <a:ext cx="7910801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25954" y="1813210"/>
            <a:ext cx="572265" cy="246076"/>
          </a:xfrm>
          <a:prstGeom prst="rect">
            <a:avLst/>
          </a:prstGeom>
          <a:noFill/>
        </p:spPr>
        <p:txBody>
          <a:bodyPr wrap="none" lIns="90873" tIns="45468" rIns="90873" bIns="45468" rtlCol="0">
            <a:spAutoFit/>
          </a:bodyPr>
          <a:lstStyle/>
          <a:p>
            <a:r>
              <a:rPr lang="nb-NO" sz="1000" dirty="0">
                <a:solidFill>
                  <a:srgbClr val="004F59"/>
                </a:solidFill>
              </a:rPr>
              <a:t>MNOK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098" y="1989634"/>
            <a:ext cx="822848" cy="4104456"/>
          </a:xfrm>
          <a:prstGeom prst="rect">
            <a:avLst/>
          </a:prstGeom>
        </p:spPr>
      </p:pic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20</a:t>
            </a:fld>
            <a:endParaRPr lang="nb-NO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56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7906" y="837506"/>
            <a:ext cx="7901403" cy="672217"/>
          </a:xfrm>
        </p:spPr>
        <p:txBody>
          <a:bodyPr/>
          <a:lstStyle/>
          <a:p>
            <a:r>
              <a:rPr lang="nb-NO" dirty="0"/>
              <a:t>Kostnader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672485"/>
              </p:ext>
            </p:extLst>
          </p:nvPr>
        </p:nvGraphicFramePr>
        <p:xfrm>
          <a:off x="603254" y="2339974"/>
          <a:ext cx="3897531" cy="382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612621" y="1701869"/>
            <a:ext cx="7901403" cy="576064"/>
          </a:xfrm>
        </p:spPr>
        <p:txBody>
          <a:bodyPr>
            <a:noAutofit/>
          </a:bodyPr>
          <a:lstStyle/>
          <a:p>
            <a:r>
              <a:rPr lang="nb-NO" sz="1200" dirty="0"/>
              <a:t>Generelt god kostnadskontroll. Relativt stabil utvikling i kostnader målt mot forvaltning – hensyntatt engangseffekt MNOK 24 i Q4 20, knyttet til konvertering fra dagens til ny kjernebankløsning.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21</a:t>
            </a:fld>
            <a:endParaRPr lang="nb-NO">
              <a:solidFill>
                <a:srgbClr val="BEB8B4"/>
              </a:solidFill>
            </a:endParaRPr>
          </a:p>
        </p:txBody>
      </p:sp>
      <p:graphicFrame>
        <p:nvGraphicFramePr>
          <p:cNvPr id="9" name="Plassholder for inn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319189"/>
              </p:ext>
            </p:extLst>
          </p:nvPr>
        </p:nvGraphicFramePr>
        <p:xfrm>
          <a:off x="4584740" y="2339975"/>
          <a:ext cx="3897531" cy="3501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1660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2092" y="864296"/>
            <a:ext cx="7901403" cy="672217"/>
          </a:xfrm>
        </p:spPr>
        <p:txBody>
          <a:bodyPr/>
          <a:lstStyle/>
          <a:p>
            <a:r>
              <a:rPr lang="nb-NO" dirty="0"/>
              <a:t>Misligholdte og tapsutsatte lån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987652"/>
              </p:ext>
            </p:extLst>
          </p:nvPr>
        </p:nvGraphicFramePr>
        <p:xfrm>
          <a:off x="540346" y="2428209"/>
          <a:ext cx="7920880" cy="388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603387" y="1672443"/>
            <a:ext cx="7901403" cy="477666"/>
          </a:xfrm>
        </p:spPr>
        <p:txBody>
          <a:bodyPr>
            <a:normAutofit/>
          </a:bodyPr>
          <a:lstStyle/>
          <a:p>
            <a:r>
              <a:rPr lang="nb-NO" sz="1200" dirty="0"/>
              <a:t>Problemlån – beløp og andel av brutto utlån (med og uten EBK) ved utgangen av hvert kvartal. 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540346" y="2181988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>
                <a:solidFill>
                  <a:srgbClr val="004F59"/>
                </a:solidFill>
              </a:rPr>
              <a:t>MNOK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8101186" y="2103453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>
                <a:solidFill>
                  <a:srgbClr val="004F59"/>
                </a:solidFill>
              </a:rPr>
              <a:t>%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035" y="2150109"/>
            <a:ext cx="1080120" cy="3845183"/>
          </a:xfrm>
          <a:prstGeom prst="rect">
            <a:avLst/>
          </a:prstGeom>
        </p:spPr>
      </p:pic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22</a:t>
            </a:fld>
            <a:endParaRPr lang="nb-NO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25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Tapsutvikling og nedskrivninger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sz="1200" dirty="0"/>
              <a:t>Reduksjon i tapsavsetninger hittil i år. Nedskrivinger i steg 1+2 pr utgangen av 3. kvartal utgjør 0,15 % av brutto utlån samlet og 0,45 % av brutto utlån til bedriftsmarkedet. </a:t>
            </a:r>
            <a:endParaRPr lang="nb-NO" dirty="0"/>
          </a:p>
          <a:p>
            <a:endParaRPr lang="nb-NO" dirty="0"/>
          </a:p>
        </p:txBody>
      </p:sp>
      <p:graphicFrame>
        <p:nvGraphicFramePr>
          <p:cNvPr id="12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799953"/>
              </p:ext>
            </p:extLst>
          </p:nvPr>
        </p:nvGraphicFramePr>
        <p:xfrm>
          <a:off x="584215" y="2493722"/>
          <a:ext cx="3921914" cy="397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Plassholder for innhol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941820"/>
              </p:ext>
            </p:extLst>
          </p:nvPr>
        </p:nvGraphicFramePr>
        <p:xfrm>
          <a:off x="4639460" y="2565498"/>
          <a:ext cx="3864743" cy="388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584233" y="2319027"/>
            <a:ext cx="572265" cy="246076"/>
          </a:xfrm>
          <a:prstGeom prst="rect">
            <a:avLst/>
          </a:prstGeom>
          <a:noFill/>
        </p:spPr>
        <p:txBody>
          <a:bodyPr wrap="none" lIns="90873" tIns="45468" rIns="90873" bIns="45468" rtlCol="0">
            <a:spAutoFit/>
          </a:bodyPr>
          <a:lstStyle/>
          <a:p>
            <a:pPr marL="0" marR="0" lvl="0" indent="0" algn="l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MNOK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4646174" y="2319027"/>
            <a:ext cx="572265" cy="246076"/>
          </a:xfrm>
          <a:prstGeom prst="rect">
            <a:avLst/>
          </a:prstGeom>
          <a:noFill/>
        </p:spPr>
        <p:txBody>
          <a:bodyPr wrap="none" lIns="90873" tIns="45468" rIns="90873" bIns="45468" rtlCol="0">
            <a:spAutoFit/>
          </a:bodyPr>
          <a:lstStyle/>
          <a:p>
            <a:pPr marL="0" marR="0" lvl="0" indent="0" algn="l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MNOK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881E5-4718-4C99-982F-7259FF6FE248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BEB8B4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pPr marL="0" marR="0" lvl="0" indent="0" algn="l" defTabSz="906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BEB8B4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429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55" y="885043"/>
            <a:ext cx="7901403" cy="672217"/>
          </a:xfrm>
        </p:spPr>
        <p:txBody>
          <a:bodyPr>
            <a:normAutofit/>
          </a:bodyPr>
          <a:lstStyle/>
          <a:p>
            <a:r>
              <a:rPr lang="nb-NO" dirty="0"/>
              <a:t>En stabil og solid bank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4602" y="1648507"/>
            <a:ext cx="3798192" cy="360083"/>
          </a:xfrm>
          <a:noFill/>
        </p:spPr>
        <p:txBody>
          <a:bodyPr vert="horz" lIns="0" tIns="0" rIns="0" bIns="0" rtlCol="0" anchor="ctr">
            <a:noAutofit/>
          </a:bodyPr>
          <a:lstStyle/>
          <a:p>
            <a:pPr marL="35865" algn="ctr">
              <a:spcBef>
                <a:spcPts val="1200"/>
              </a:spcBef>
              <a:spcAft>
                <a:spcPts val="1200"/>
              </a:spcAft>
            </a:pPr>
            <a:r>
              <a:rPr lang="nb-NO" sz="1500" b="1" dirty="0"/>
              <a:t>Stabil balansestruktur </a:t>
            </a:r>
          </a:p>
        </p:txBody>
      </p:sp>
      <p:sp>
        <p:nvSpPr>
          <p:cNvPr id="1083" name="Text Placeholder 3"/>
          <p:cNvSpPr txBox="1">
            <a:spLocks/>
          </p:cNvSpPr>
          <p:nvPr/>
        </p:nvSpPr>
        <p:spPr>
          <a:xfrm>
            <a:off x="4948659" y="1648507"/>
            <a:ext cx="3638876" cy="360083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indent="0" algn="l" defTabSz="91439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rgbClr val="004F59"/>
                </a:solidFill>
                <a:latin typeface="+mn-lt"/>
                <a:ea typeface="+mn-ea"/>
                <a:cs typeface="+mn-cs"/>
              </a:defRPr>
            </a:lvl1pPr>
            <a:lvl2pPr marL="379690" indent="-189845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4F59"/>
                </a:solidFill>
                <a:latin typeface="+mn-lt"/>
                <a:ea typeface="+mn-ea"/>
                <a:cs typeface="+mn-cs"/>
              </a:defRPr>
            </a:lvl2pPr>
            <a:lvl3pPr marL="569535" indent="-189845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4F59"/>
                </a:solidFill>
                <a:latin typeface="+mn-lt"/>
                <a:ea typeface="+mn-ea"/>
                <a:cs typeface="+mn-cs"/>
              </a:defRPr>
            </a:lvl3pPr>
            <a:lvl4pPr marL="759380" indent="-189845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4F59"/>
                </a:solidFill>
                <a:latin typeface="+mn-lt"/>
                <a:ea typeface="+mn-ea"/>
                <a:cs typeface="+mn-cs"/>
              </a:defRPr>
            </a:lvl4pPr>
            <a:lvl5pPr marL="949225" indent="-189845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4F59"/>
                </a:solidFill>
                <a:latin typeface="+mn-lt"/>
                <a:ea typeface="+mn-ea"/>
                <a:cs typeface="+mn-cs"/>
              </a:defRPr>
            </a:lvl5pPr>
            <a:lvl6pPr marL="2514577" indent="-228598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4" indent="-228598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9" indent="-228598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6" indent="-228598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65" marR="0" lvl="0" indent="0" algn="ctr" defTabSz="91439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b-NO" sz="1500" b="1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EK-avkastning og soliditet</a:t>
            </a:r>
          </a:p>
        </p:txBody>
      </p:sp>
      <p:graphicFrame>
        <p:nvGraphicFramePr>
          <p:cNvPr id="13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314768"/>
              </p:ext>
            </p:extLst>
          </p:nvPr>
        </p:nvGraphicFramePr>
        <p:xfrm>
          <a:off x="683538" y="2084283"/>
          <a:ext cx="3980320" cy="2952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39" y="2182581"/>
            <a:ext cx="280953" cy="74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Sylinder 1"/>
          <p:cNvSpPr txBox="1"/>
          <p:nvPr/>
        </p:nvSpPr>
        <p:spPr>
          <a:xfrm>
            <a:off x="3790066" y="2384882"/>
            <a:ext cx="548548" cy="338554"/>
          </a:xfrm>
          <a:prstGeom prst="rect">
            <a:avLst/>
          </a:prstGeom>
          <a:noFill/>
        </p:spPr>
        <p:txBody>
          <a:bodyPr wrap="none" lIns="91035" tIns="45540" rIns="91035" bIns="4554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090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DF4661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EBK</a:t>
            </a:r>
          </a:p>
        </p:txBody>
      </p:sp>
      <p:sp>
        <p:nvSpPr>
          <p:cNvPr id="8" name="Rektangel 7"/>
          <p:cNvSpPr/>
          <p:nvPr/>
        </p:nvSpPr>
        <p:spPr>
          <a:xfrm>
            <a:off x="602547" y="5211081"/>
            <a:ext cx="7868047" cy="985804"/>
          </a:xfrm>
          <a:prstGeom prst="rect">
            <a:avLst/>
          </a:prstGeom>
        </p:spPr>
        <p:txBody>
          <a:bodyPr wrap="square" lIns="91035" tIns="45540" rIns="91035" bIns="45540">
            <a:spAutoFit/>
          </a:bodyPr>
          <a:lstStyle/>
          <a:p>
            <a:pPr marL="284470" marR="0" lvl="0" indent="-284470" algn="l" defTabSz="90900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Banken har med dagens regelverk et minstekrav til ren kjerne på 13,2 % - inkludert et Pilar 2-tillegg på 2,2 %-poeng</a:t>
            </a:r>
          </a:p>
          <a:p>
            <a:pPr marL="284470" marR="0" lvl="0" indent="-284470" algn="l" defTabSz="90900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Banken har fastsatt et minimumsmål for ren kjerne på 14,5 % - buffer i forhold til dagens krav på 1,3 %-poeng</a:t>
            </a:r>
          </a:p>
          <a:p>
            <a:pPr marL="284470" marR="0" lvl="0" indent="-284470" algn="l" defTabSz="90900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Ren kjerne pr utgangen av Q3 2021 før forholdsmessig konsolidering er 19,3 %</a:t>
            </a:r>
          </a:p>
          <a:p>
            <a:pPr marL="284470" marR="0" lvl="0" indent="-284470" algn="l" defTabSz="90900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Ren kjerne pr utgangen av Q3 2021 etter forholdsmessig konsolidering er 18,1 %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635252" y="1942132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MRD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881E5-4718-4C99-982F-7259FF6FE248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BEB8B4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pPr marL="0" marR="0" lvl="0" indent="0" algn="l" defTabSz="906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BEB8B4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860149023"/>
              </p:ext>
            </p:extLst>
          </p:nvPr>
        </p:nvGraphicFramePr>
        <p:xfrm>
          <a:off x="4712144" y="2095581"/>
          <a:ext cx="3887727" cy="2941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6758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07" y="836994"/>
            <a:ext cx="7901403" cy="672217"/>
          </a:xfrm>
        </p:spPr>
        <p:txBody>
          <a:bodyPr>
            <a:normAutofit/>
          </a:bodyPr>
          <a:lstStyle/>
          <a:p>
            <a:r>
              <a:rPr lang="nb-NO" dirty="0"/>
              <a:t>Fordeling utlån – egen balanse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675707"/>
              </p:ext>
            </p:extLst>
          </p:nvPr>
        </p:nvGraphicFramePr>
        <p:xfrm>
          <a:off x="2246022" y="2216771"/>
          <a:ext cx="3767089" cy="290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71947" y="3213720"/>
            <a:ext cx="731285" cy="368968"/>
          </a:xfrm>
          <a:prstGeom prst="rect">
            <a:avLst/>
          </a:prstGeom>
          <a:noFill/>
        </p:spPr>
        <p:txBody>
          <a:bodyPr wrap="square" lIns="91035" tIns="45540" rIns="91035" bIns="45540" rtlCol="0">
            <a:spAutoFit/>
          </a:bodyPr>
          <a:lstStyle/>
          <a:p>
            <a:pPr defTabSz="909001"/>
            <a:r>
              <a:rPr lang="nb-NO" dirty="0">
                <a:solidFill>
                  <a:prstClr val="white"/>
                </a:solidFill>
              </a:rPr>
              <a:t>33 %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185" y="3276450"/>
            <a:ext cx="731285" cy="369418"/>
          </a:xfrm>
          <a:prstGeom prst="rect">
            <a:avLst/>
          </a:prstGeom>
          <a:noFill/>
        </p:spPr>
        <p:txBody>
          <a:bodyPr wrap="square" lIns="91035" tIns="45540" rIns="91035" bIns="45540" rtlCol="0">
            <a:spAutoFit/>
          </a:bodyPr>
          <a:lstStyle/>
          <a:p>
            <a:pPr defTabSz="909001"/>
            <a:r>
              <a:rPr lang="nb-NO" dirty="0">
                <a:solidFill>
                  <a:prstClr val="white"/>
                </a:solidFill>
              </a:rPr>
              <a:t>69%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538058"/>
              </p:ext>
            </p:extLst>
          </p:nvPr>
        </p:nvGraphicFramePr>
        <p:xfrm>
          <a:off x="4771352" y="1989300"/>
          <a:ext cx="3767089" cy="350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6297" y="5604498"/>
            <a:ext cx="7951848" cy="400203"/>
          </a:xfrm>
          <a:prstGeom prst="rect">
            <a:avLst/>
          </a:prstGeom>
          <a:noFill/>
        </p:spPr>
        <p:txBody>
          <a:bodyPr wrap="square" lIns="91035" tIns="45540" rIns="91035" bIns="45540" rtlCol="0">
            <a:spAutoFit/>
          </a:bodyPr>
          <a:lstStyle/>
          <a:p>
            <a:pPr algn="ctr" defTabSz="909001"/>
            <a:r>
              <a:rPr lang="nb-NO" sz="1000" b="1" dirty="0">
                <a:solidFill>
                  <a:srgbClr val="000000"/>
                </a:solidFill>
              </a:rPr>
              <a:t>67 % personmarked og 33 % bedriftsmarked - hvorav 85 % innenfor landbruk/eiendom.</a:t>
            </a:r>
          </a:p>
          <a:p>
            <a:pPr algn="ctr" defTabSz="909001"/>
            <a:r>
              <a:rPr lang="nb-NO" sz="1000" b="1" dirty="0">
                <a:solidFill>
                  <a:srgbClr val="000000"/>
                </a:solidFill>
              </a:rPr>
              <a:t>Dette inkluderer ikke NOK 5,5 mrd i EBK – medregnet volum i EBK er andel personmarked 77 %.</a:t>
            </a:r>
            <a:endParaRPr lang="nb-NO" sz="1000" b="1" dirty="0">
              <a:solidFill>
                <a:srgbClr val="004F5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63084" y="2507354"/>
            <a:ext cx="204195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69266" y="4366156"/>
            <a:ext cx="1732108" cy="7202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10644136"/>
              </p:ext>
            </p:extLst>
          </p:nvPr>
        </p:nvGraphicFramePr>
        <p:xfrm>
          <a:off x="-112416" y="1795310"/>
          <a:ext cx="3390504" cy="332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3204687" y="3212132"/>
            <a:ext cx="703221" cy="368968"/>
          </a:xfrm>
          <a:prstGeom prst="rect">
            <a:avLst/>
          </a:prstGeom>
          <a:noFill/>
        </p:spPr>
        <p:txBody>
          <a:bodyPr wrap="none" lIns="91035" tIns="45540" rIns="91035" bIns="45540" rtlCol="0">
            <a:spAutoFit/>
          </a:bodyPr>
          <a:lstStyle/>
          <a:p>
            <a:r>
              <a:rPr lang="nb-NO" dirty="0">
                <a:solidFill>
                  <a:srgbClr val="004F59"/>
                </a:solidFill>
              </a:rPr>
              <a:t>67 %</a:t>
            </a:r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25</a:t>
            </a:fld>
            <a:endParaRPr lang="nb-NO" dirty="0">
              <a:solidFill>
                <a:srgbClr val="BEB8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9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Utlån til kunder – egen balanse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465637"/>
              </p:ext>
            </p:extLst>
          </p:nvPr>
        </p:nvGraphicFramePr>
        <p:xfrm>
          <a:off x="602547" y="1826156"/>
          <a:ext cx="8029927" cy="2071553"/>
        </p:xfrm>
        <a:graphic>
          <a:graphicData uri="http://schemas.openxmlformats.org/drawingml/2006/table">
            <a:tbl>
              <a:tblPr/>
              <a:tblGrid>
                <a:gridCol w="3380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2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7529">
                <a:tc>
                  <a:txBody>
                    <a:bodyPr/>
                    <a:lstStyle/>
                    <a:p>
                      <a:pPr algn="l" fontAlgn="b"/>
                      <a:endParaRPr lang="nb-NO" sz="800" b="1" i="0" u="none" strike="noStrike" dirty="0">
                        <a:effectLst/>
                        <a:latin typeface="Lucida Sans"/>
                      </a:endParaRPr>
                    </a:p>
                  </a:txBody>
                  <a:tcPr marL="6147" marR="6147" marT="6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 dirty="0">
                          <a:effectLst/>
                          <a:latin typeface="Lucida Sans"/>
                        </a:rPr>
                        <a:t>BRUTTO UTLÅN</a:t>
                      </a:r>
                    </a:p>
                  </a:txBody>
                  <a:tcPr marL="6147" marR="6147" marT="6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67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 dirty="0">
                          <a:effectLst/>
                          <a:latin typeface="Lucida Sans"/>
                        </a:rPr>
                        <a:t>Sektor/næring</a:t>
                      </a:r>
                    </a:p>
                  </a:txBody>
                  <a:tcPr marL="6147" marR="6147" marT="6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effectLst/>
                          <a:latin typeface="Lucida Sans"/>
                        </a:rPr>
                        <a:t>30.09.2021</a:t>
                      </a:r>
                    </a:p>
                  </a:txBody>
                  <a:tcPr marL="6147" marR="6147" marT="6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effectLst/>
                          <a:latin typeface="Lucida Sans"/>
                        </a:rPr>
                        <a:t>Fordeling</a:t>
                      </a:r>
                    </a:p>
                  </a:txBody>
                  <a:tcPr marL="6147" marR="6147" marT="6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effectLst/>
                          <a:latin typeface="Lucida Sans"/>
                        </a:rPr>
                        <a:t>30.09.2020</a:t>
                      </a:r>
                    </a:p>
                  </a:txBody>
                  <a:tcPr marL="6147" marR="6147" marT="6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effectLst/>
                          <a:latin typeface="Lucida Sans"/>
                        </a:rPr>
                        <a:t>Fordeling</a:t>
                      </a:r>
                    </a:p>
                  </a:txBody>
                  <a:tcPr marL="6147" marR="6147" marT="6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52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 dirty="0">
                          <a:effectLst/>
                          <a:latin typeface="Lucida Sans"/>
                        </a:rPr>
                        <a:t>Personmarked</a:t>
                      </a:r>
                    </a:p>
                  </a:txBody>
                  <a:tcPr marL="6147" marR="6147" marT="61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effectLst/>
                          <a:latin typeface="Lucida Sans" panose="020B0602040502020204" pitchFamily="34" charset="0"/>
                        </a:rPr>
                        <a:t>     8.508.775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66,8 %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effectLst/>
                          <a:latin typeface="Lucida Sans" panose="020B0602040502020204" pitchFamily="34" charset="0"/>
                        </a:rPr>
                        <a:t>        8.058.073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66,5 %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52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 dirty="0">
                          <a:effectLst/>
                          <a:latin typeface="Lucida Sans"/>
                        </a:rPr>
                        <a:t>Offentlig forvaltning</a:t>
                      </a:r>
                    </a:p>
                  </a:txBody>
                  <a:tcPr marL="6147" marR="6147" marT="61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                   -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0,0 %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                      -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0,0 %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890403"/>
                  </a:ext>
                </a:extLst>
              </a:tr>
              <a:tr h="14752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 dirty="0">
                          <a:effectLst/>
                          <a:latin typeface="Lucida Sans"/>
                        </a:rPr>
                        <a:t>Primærnæring</a:t>
                      </a:r>
                    </a:p>
                  </a:txBody>
                  <a:tcPr marL="6147" marR="6147" marT="6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     2.265.416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17,8 %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        2.265.379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18,7 %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52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 dirty="0">
                          <a:effectLst/>
                          <a:latin typeface="Lucida Sans"/>
                        </a:rPr>
                        <a:t>Produksjonsbedrifter</a:t>
                      </a:r>
                    </a:p>
                  </a:txBody>
                  <a:tcPr marL="6147" marR="6147" marT="6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          77.221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0,6 %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             72.894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0,6 %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52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 dirty="0">
                          <a:effectLst/>
                          <a:latin typeface="Lucida Sans"/>
                        </a:rPr>
                        <a:t>Bygg/anlegg</a:t>
                      </a:r>
                    </a:p>
                  </a:txBody>
                  <a:tcPr marL="6147" marR="6147" marT="6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        331.484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2,6 %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           435.234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3,6 %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52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 dirty="0">
                          <a:effectLst/>
                          <a:latin typeface="Lucida Sans"/>
                        </a:rPr>
                        <a:t>Handel/hotell/restaurant</a:t>
                      </a:r>
                    </a:p>
                  </a:txBody>
                  <a:tcPr marL="6147" marR="6147" marT="6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          73.401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0,6 %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             74.182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0,6 %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752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 dirty="0">
                          <a:effectLst/>
                          <a:latin typeface="Lucida Sans"/>
                        </a:rPr>
                        <a:t> </a:t>
                      </a:r>
                      <a:r>
                        <a:rPr lang="nb-NO" sz="800" b="0" i="1" u="none" strike="noStrike" dirty="0">
                          <a:effectLst/>
                          <a:latin typeface="Lucida Sans"/>
                        </a:rPr>
                        <a:t>- herav overnattings- og serveringsvirksomhet</a:t>
                      </a:r>
                    </a:p>
                  </a:txBody>
                  <a:tcPr marL="6147" marR="6147" marT="6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1" u="none" strike="noStrike">
                          <a:effectLst/>
                          <a:latin typeface="Lucida Sans" panose="020B0602040502020204" pitchFamily="34" charset="0"/>
                        </a:rPr>
                        <a:t>          33.154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1" u="none" strike="noStrike">
                          <a:effectLst/>
                          <a:latin typeface="Lucida Sans" panose="020B06020405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1" u="none" strike="noStrike">
                          <a:effectLst/>
                          <a:latin typeface="Lucida Sans" panose="020B0602040502020204" pitchFamily="34" charset="0"/>
                        </a:rPr>
                        <a:t>             30.578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1" i="1" u="none" strike="noStrike">
                        <a:effectLst/>
                        <a:latin typeface="Lucida Sans" panose="020B06020405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808461"/>
                  </a:ext>
                </a:extLst>
              </a:tr>
              <a:tr h="14752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 dirty="0">
                          <a:effectLst/>
                          <a:latin typeface="Lucida Sans"/>
                        </a:rPr>
                        <a:t>Finans/eiendom</a:t>
                      </a:r>
                    </a:p>
                  </a:txBody>
                  <a:tcPr marL="6147" marR="6147" marT="6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     1.326.679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10,4 %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        1.075.624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8,9 %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752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1" u="none" strike="noStrike" dirty="0">
                          <a:effectLst/>
                          <a:latin typeface="Lucida Sans"/>
                        </a:rPr>
                        <a:t> - herav omsetning og drift av fast eiendom</a:t>
                      </a:r>
                    </a:p>
                  </a:txBody>
                  <a:tcPr marL="6147" marR="6147" marT="6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1" u="none" strike="noStrike">
                          <a:effectLst/>
                          <a:latin typeface="Lucida Sans" panose="020B0602040502020204" pitchFamily="34" charset="0"/>
                        </a:rPr>
                        <a:t>     1.092.045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1" u="none" strike="noStrike">
                          <a:effectLst/>
                          <a:latin typeface="Lucida Sans" panose="020B06020405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1" u="none" strike="noStrike">
                          <a:effectLst/>
                          <a:latin typeface="Lucida Sans" panose="020B0602040502020204" pitchFamily="34" charset="0"/>
                        </a:rPr>
                        <a:t>           884.269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1" i="1" u="none" strike="noStrike">
                        <a:effectLst/>
                        <a:latin typeface="Lucida Sans" panose="020B06020405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141380"/>
                  </a:ext>
                </a:extLst>
              </a:tr>
              <a:tr h="14752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 dirty="0">
                          <a:effectLst/>
                          <a:latin typeface="Lucida Sans"/>
                        </a:rPr>
                        <a:t>Tjenesteytende næringer</a:t>
                      </a:r>
                    </a:p>
                  </a:txBody>
                  <a:tcPr marL="6147" marR="6147" marT="6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        123.412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1,0 %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             87.956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0,7 %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752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 dirty="0">
                          <a:effectLst/>
                          <a:latin typeface="Lucida Sans"/>
                        </a:rPr>
                        <a:t>Transport/kommunikasjon</a:t>
                      </a:r>
                    </a:p>
                  </a:txBody>
                  <a:tcPr marL="6147" marR="6147" marT="6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          34.147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0,3 %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             45.941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0,4 %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752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 dirty="0">
                          <a:effectLst/>
                          <a:latin typeface="Lucida Sans"/>
                        </a:rPr>
                        <a:t>Sum</a:t>
                      </a:r>
                    </a:p>
                  </a:txBody>
                  <a:tcPr marL="6147" marR="6147" marT="61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  12.740.535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effectLst/>
                          <a:latin typeface="Lucida Sans" panose="020B0602040502020204" pitchFamily="34" charset="0"/>
                        </a:rPr>
                        <a:t>100,0 %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effectLst/>
                          <a:latin typeface="Lucida Sans" panose="020B0602040502020204" pitchFamily="34" charset="0"/>
                        </a:rPr>
                        <a:t>     12.115.283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effectLst/>
                          <a:latin typeface="Lucida Sans" panose="020B0602040502020204" pitchFamily="34" charset="0"/>
                        </a:rPr>
                        <a:t>100,0 %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80402343"/>
              </p:ext>
            </p:extLst>
          </p:nvPr>
        </p:nvGraphicFramePr>
        <p:xfrm>
          <a:off x="602547" y="3845437"/>
          <a:ext cx="547260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881E5-4718-4C99-982F-7259FF6FE248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BEB8B4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pPr marL="0" marR="0" lvl="0" indent="0" algn="l" defTabSz="906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BEB8B4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722" y="3851154"/>
            <a:ext cx="1835055" cy="23166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59" y="4063652"/>
            <a:ext cx="2529215" cy="19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42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Utlånsutvikling – stigende trend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389678"/>
              </p:ext>
            </p:extLst>
          </p:nvPr>
        </p:nvGraphicFramePr>
        <p:xfrm>
          <a:off x="612360" y="2133908"/>
          <a:ext cx="7900988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84575" y="1834709"/>
            <a:ext cx="572265" cy="246076"/>
          </a:xfrm>
          <a:prstGeom prst="rect">
            <a:avLst/>
          </a:prstGeom>
          <a:noFill/>
        </p:spPr>
        <p:txBody>
          <a:bodyPr wrap="none" lIns="90873" tIns="45468" rIns="90873" bIns="45468" rtlCol="0">
            <a:spAutoFit/>
          </a:bodyPr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MNOK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8593814" y="4351053"/>
            <a:ext cx="472061" cy="245712"/>
          </a:xfrm>
          <a:prstGeom prst="rect">
            <a:avLst/>
          </a:prstGeom>
          <a:noFill/>
        </p:spPr>
        <p:txBody>
          <a:bodyPr wrap="none" lIns="90873" tIns="45468" rIns="90873" bIns="45468" rtlCol="0">
            <a:spAutoFit/>
          </a:bodyPr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77 %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6936568" y="1733324"/>
            <a:ext cx="1429055" cy="245712"/>
          </a:xfrm>
          <a:prstGeom prst="rect">
            <a:avLst/>
          </a:prstGeom>
          <a:noFill/>
        </p:spPr>
        <p:txBody>
          <a:bodyPr wrap="none" lIns="90873" tIns="45468" rIns="90873" bIns="45468" rtlCol="0">
            <a:spAutoFit/>
          </a:bodyPr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30.09.2021 + 3,4 %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479565" y="1733324"/>
            <a:ext cx="1595767" cy="245712"/>
          </a:xfrm>
          <a:prstGeom prst="rect">
            <a:avLst/>
          </a:prstGeom>
          <a:noFill/>
        </p:spPr>
        <p:txBody>
          <a:bodyPr wrap="none" lIns="90873" tIns="45468" rIns="90873" bIns="45468" rtlCol="0">
            <a:spAutoFit/>
          </a:bodyPr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Årsvekst 2018 + 2,2 %</a:t>
            </a:r>
          </a:p>
        </p:txBody>
      </p:sp>
      <p:sp>
        <p:nvSpPr>
          <p:cNvPr id="3" name="Høyre klammeparentes 2"/>
          <p:cNvSpPr/>
          <p:nvPr/>
        </p:nvSpPr>
        <p:spPr>
          <a:xfrm>
            <a:off x="8467270" y="3213770"/>
            <a:ext cx="115059" cy="2520279"/>
          </a:xfrm>
          <a:prstGeom prst="rightBrace">
            <a:avLst>
              <a:gd name="adj1" fmla="val 8333"/>
              <a:gd name="adj2" fmla="val 48222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586" y="1984663"/>
            <a:ext cx="1050608" cy="4056303"/>
          </a:xfrm>
          <a:prstGeom prst="rect">
            <a:avLst/>
          </a:prstGeom>
        </p:spPr>
      </p:pic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881E5-4718-4C99-982F-7259FF6FE248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BEB8B4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pPr marL="0" marR="0" lvl="0" indent="0" algn="l" defTabSz="906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BEB8B4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3387474" y="1733324"/>
            <a:ext cx="1595767" cy="245712"/>
          </a:xfrm>
          <a:prstGeom prst="rect">
            <a:avLst/>
          </a:prstGeom>
          <a:noFill/>
        </p:spPr>
        <p:txBody>
          <a:bodyPr wrap="none" lIns="90873" tIns="45468" rIns="90873" bIns="45468" rtlCol="0">
            <a:spAutoFit/>
          </a:bodyPr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Årsvekst 2019 + 2,4 %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5094604" y="1733324"/>
            <a:ext cx="1595767" cy="245712"/>
          </a:xfrm>
          <a:prstGeom prst="rect">
            <a:avLst/>
          </a:prstGeom>
          <a:noFill/>
        </p:spPr>
        <p:txBody>
          <a:bodyPr wrap="none" lIns="90873" tIns="45468" rIns="90873" bIns="45468" rtlCol="0">
            <a:spAutoFit/>
          </a:bodyPr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>
                <a:solidFill>
                  <a:srgbClr val="004F59"/>
                </a:solidFill>
                <a:latin typeface="Lucida Sans"/>
              </a:rPr>
              <a:t>Årsvekst 2020 + 3,3 %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4F59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811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Utlån – volum overført til EBK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2542" y="1800000"/>
            <a:ext cx="3620970" cy="2311602"/>
          </a:xfrm>
        </p:spPr>
        <p:txBody>
          <a:bodyPr>
            <a:normAutofit/>
          </a:bodyPr>
          <a:lstStyle/>
          <a:p>
            <a:endParaRPr lang="nb-NO" sz="1400" dirty="0"/>
          </a:p>
          <a:p>
            <a:pPr marL="283252" indent="-283252">
              <a:buFont typeface="Arial" panose="020B0604020202020204" pitchFamily="34" charset="0"/>
              <a:buChar char="•"/>
            </a:pPr>
            <a:r>
              <a:rPr lang="nb-NO" sz="1100" dirty="0"/>
              <a:t>Samlet volum utgjør kr 5,5 mrd pr utgangen av 3. kvartal</a:t>
            </a:r>
          </a:p>
          <a:p>
            <a:pPr marL="283252" indent="-283252">
              <a:buFont typeface="Arial" panose="020B0604020202020204" pitchFamily="34" charset="0"/>
              <a:buChar char="•"/>
            </a:pPr>
            <a:endParaRPr lang="nb-NO" sz="1100" dirty="0"/>
          </a:p>
          <a:p>
            <a:pPr marL="283252" indent="-283252">
              <a:buFont typeface="Arial" panose="020B0604020202020204" pitchFamily="34" charset="0"/>
              <a:buChar char="•"/>
            </a:pPr>
            <a:r>
              <a:rPr lang="nb-NO" sz="1100" dirty="0"/>
              <a:t>Samlet volum har økt med om lag kr 1,2 mrd siden starten av 2016</a:t>
            </a:r>
          </a:p>
          <a:p>
            <a:pPr marL="283252" indent="-283252">
              <a:buFont typeface="Arial" panose="020B0604020202020204" pitchFamily="34" charset="0"/>
              <a:buChar char="•"/>
            </a:pPr>
            <a:endParaRPr lang="nb-NO" sz="1100" dirty="0"/>
          </a:p>
          <a:p>
            <a:pPr marL="283252" indent="-283252">
              <a:buFont typeface="Arial" panose="020B0604020202020204" pitchFamily="34" charset="0"/>
              <a:buChar char="•"/>
            </a:pPr>
            <a:r>
              <a:rPr lang="nb-NO" sz="1100" dirty="0"/>
              <a:t>EBK er en stabil og viktig fundingkilde for banken</a:t>
            </a:r>
          </a:p>
          <a:p>
            <a:pPr marL="283252" indent="-283252">
              <a:buFont typeface="Arial" panose="020B0604020202020204" pitchFamily="34" charset="0"/>
              <a:buChar char="•"/>
            </a:pPr>
            <a:endParaRPr lang="nb-NO" sz="1100" dirty="0"/>
          </a:p>
          <a:p>
            <a:pPr marL="283252" indent="-283252">
              <a:buFont typeface="Arial" panose="020B0604020202020204" pitchFamily="34" charset="0"/>
              <a:buChar char="•"/>
            </a:pPr>
            <a:r>
              <a:rPr lang="nb-NO" sz="1100" dirty="0"/>
              <a:t>EBK gir tilgang til langsiktig funding via       OMF-markedet </a:t>
            </a:r>
          </a:p>
          <a:p>
            <a:pPr marL="283252" indent="-283252">
              <a:buFont typeface="Arial" panose="020B0604020202020204" pitchFamily="34" charset="0"/>
              <a:buChar char="•"/>
            </a:pPr>
            <a:endParaRPr lang="nb-NO" sz="1100" dirty="0"/>
          </a:p>
          <a:p>
            <a:pPr marL="283252" indent="-283252">
              <a:buFont typeface="Arial" panose="020B0604020202020204" pitchFamily="34" charset="0"/>
              <a:buChar char="•"/>
            </a:pPr>
            <a:endParaRPr lang="nb-NO" sz="1100" dirty="0"/>
          </a:p>
          <a:p>
            <a:endParaRPr lang="nb-NO" sz="1200" dirty="0"/>
          </a:p>
          <a:p>
            <a:endParaRPr lang="nb-NO" sz="14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248876" y="1989634"/>
            <a:ext cx="610447" cy="261335"/>
          </a:xfrm>
          <a:prstGeom prst="rect">
            <a:avLst/>
          </a:prstGeom>
          <a:noFill/>
        </p:spPr>
        <p:txBody>
          <a:bodyPr wrap="none" lIns="90729" tIns="45404" rIns="90729" bIns="45404" rtlCol="0">
            <a:spAutoFit/>
          </a:bodyPr>
          <a:lstStyle/>
          <a:p>
            <a:r>
              <a:rPr lang="nb-NO" sz="1100" dirty="0">
                <a:solidFill>
                  <a:srgbClr val="004F59"/>
                </a:solidFill>
              </a:rPr>
              <a:t>Mill kr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64869579"/>
              </p:ext>
            </p:extLst>
          </p:nvPr>
        </p:nvGraphicFramePr>
        <p:xfrm>
          <a:off x="4289876" y="1800000"/>
          <a:ext cx="4214926" cy="267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28</a:t>
            </a:fld>
            <a:endParaRPr lang="nb-NO">
              <a:solidFill>
                <a:srgbClr val="BEB8B4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90645837"/>
              </p:ext>
            </p:extLst>
          </p:nvPr>
        </p:nvGraphicFramePr>
        <p:xfrm>
          <a:off x="602543" y="4111601"/>
          <a:ext cx="4392488" cy="234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Sylinder 1"/>
          <p:cNvSpPr txBox="1"/>
          <p:nvPr/>
        </p:nvSpPr>
        <p:spPr>
          <a:xfrm>
            <a:off x="619333" y="4274437"/>
            <a:ext cx="565391" cy="201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dirty="0">
                <a:solidFill>
                  <a:srgbClr val="004F59"/>
                </a:solidFill>
              </a:rPr>
              <a:t>Mill kr</a:t>
            </a:r>
          </a:p>
        </p:txBody>
      </p:sp>
      <p:sp>
        <p:nvSpPr>
          <p:cNvPr id="11" name="Plassholder for innhold 2"/>
          <p:cNvSpPr txBox="1">
            <a:spLocks/>
          </p:cNvSpPr>
          <p:nvPr/>
        </p:nvSpPr>
        <p:spPr>
          <a:xfrm>
            <a:off x="5061395" y="4475769"/>
            <a:ext cx="3443407" cy="18343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06554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rgbClr val="004F59"/>
                </a:solidFill>
                <a:latin typeface="+mn-lt"/>
                <a:ea typeface="+mn-ea"/>
                <a:cs typeface="+mn-cs"/>
              </a:defRPr>
            </a:lvl1pPr>
            <a:lvl2pPr marL="376450" indent="-188211" algn="l" defTabSz="9065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4F59"/>
                </a:solidFill>
                <a:latin typeface="+mn-lt"/>
                <a:ea typeface="+mn-ea"/>
                <a:cs typeface="+mn-cs"/>
              </a:defRPr>
            </a:lvl2pPr>
            <a:lvl3pPr marL="564676" indent="-188211" algn="l" defTabSz="9065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4F59"/>
                </a:solidFill>
                <a:latin typeface="+mn-lt"/>
                <a:ea typeface="+mn-ea"/>
                <a:cs typeface="+mn-cs"/>
              </a:defRPr>
            </a:lvl3pPr>
            <a:lvl4pPr marL="752876" indent="-188211" algn="l" defTabSz="9065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4F59"/>
                </a:solidFill>
                <a:latin typeface="+mn-lt"/>
                <a:ea typeface="+mn-ea"/>
                <a:cs typeface="+mn-cs"/>
              </a:defRPr>
            </a:lvl4pPr>
            <a:lvl5pPr marL="941093" indent="-188211" algn="l" defTabSz="9065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4F59"/>
                </a:solidFill>
                <a:latin typeface="+mn-lt"/>
                <a:ea typeface="+mn-ea"/>
                <a:cs typeface="+mn-cs"/>
              </a:defRPr>
            </a:lvl5pPr>
            <a:lvl6pPr marL="2493035" indent="-226658" algn="l" defTabSz="9065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6322" indent="-226658" algn="l" defTabSz="9065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9599" indent="-226658" algn="l" defTabSz="9065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2876" indent="-226658" algn="l" defTabSz="9065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252" indent="-283252">
              <a:buFont typeface="Arial" pitchFamily="34" charset="0"/>
              <a:buChar char="•"/>
            </a:pPr>
            <a:endParaRPr lang="nb-NO" sz="1100" dirty="0"/>
          </a:p>
          <a:p>
            <a:pPr marL="283252" indent="-283252">
              <a:buFont typeface="Arial" pitchFamily="34" charset="0"/>
              <a:buChar char="•"/>
            </a:pPr>
            <a:r>
              <a:rPr lang="nb-NO" sz="1100" dirty="0"/>
              <a:t>Overføringsgrad EBK er 39,2 % pr utgangen  av 1. halvår</a:t>
            </a:r>
          </a:p>
          <a:p>
            <a:pPr marL="283252" indent="-283252">
              <a:buFont typeface="Arial" pitchFamily="34" charset="0"/>
              <a:buChar char="•"/>
            </a:pPr>
            <a:endParaRPr lang="nb-NO" sz="1100" dirty="0"/>
          </a:p>
          <a:p>
            <a:pPr marL="283252" indent="-283252">
              <a:buFont typeface="Arial" pitchFamily="34" charset="0"/>
              <a:buChar char="•"/>
            </a:pPr>
            <a:r>
              <a:rPr lang="nb-NO" sz="1100" dirty="0"/>
              <a:t>Veksten i EBK siste 12 mnd er 3,9 %</a:t>
            </a:r>
          </a:p>
          <a:p>
            <a:pPr marL="283252" indent="-283252">
              <a:buFont typeface="Arial" pitchFamily="34" charset="0"/>
              <a:buChar char="•"/>
            </a:pPr>
            <a:endParaRPr lang="nb-NO" sz="1100" dirty="0"/>
          </a:p>
          <a:p>
            <a:pPr marL="283252" indent="-283252">
              <a:buFont typeface="Arial" pitchFamily="34" charset="0"/>
              <a:buChar char="•"/>
            </a:pPr>
            <a:endParaRPr lang="nb-NO" sz="1100" dirty="0"/>
          </a:p>
          <a:p>
            <a:pPr marL="283252" indent="-283252">
              <a:buFont typeface="Arial" pitchFamily="34" charset="0"/>
              <a:buChar char="•"/>
            </a:pPr>
            <a:endParaRPr lang="nb-NO" sz="1100" dirty="0"/>
          </a:p>
          <a:p>
            <a:pPr marL="283252" indent="-283252">
              <a:buFont typeface="Arial" pitchFamily="34" charset="0"/>
              <a:buChar char="•"/>
            </a:pPr>
            <a:endParaRPr lang="nb-NO" sz="1100" dirty="0"/>
          </a:p>
          <a:p>
            <a:pPr marL="283252" indent="-283252">
              <a:buFont typeface="Arial" pitchFamily="34" charset="0"/>
              <a:buChar char="•"/>
            </a:pPr>
            <a:endParaRPr lang="nb-NO" sz="1100" dirty="0"/>
          </a:p>
          <a:p>
            <a:pPr marL="283252" indent="-283252">
              <a:buFont typeface="Arial" pitchFamily="34" charset="0"/>
              <a:buChar char="•"/>
            </a:pPr>
            <a:endParaRPr lang="nb-NO" sz="1100" dirty="0"/>
          </a:p>
          <a:p>
            <a:endParaRPr lang="nb-NO" sz="1200" dirty="0"/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028861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2092" y="850658"/>
            <a:ext cx="7901403" cy="672217"/>
          </a:xfrm>
        </p:spPr>
        <p:txBody>
          <a:bodyPr>
            <a:normAutofit/>
          </a:bodyPr>
          <a:lstStyle/>
          <a:p>
            <a:r>
              <a:rPr lang="nb-NO" dirty="0"/>
              <a:t>Innskuddsutvikling – stigende trend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678497"/>
              </p:ext>
            </p:extLst>
          </p:nvPr>
        </p:nvGraphicFramePr>
        <p:xfrm>
          <a:off x="612360" y="2133908"/>
          <a:ext cx="7900988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84575" y="1834709"/>
            <a:ext cx="572265" cy="246076"/>
          </a:xfrm>
          <a:prstGeom prst="rect">
            <a:avLst/>
          </a:prstGeom>
          <a:noFill/>
        </p:spPr>
        <p:txBody>
          <a:bodyPr wrap="none" lIns="90873" tIns="45468" rIns="90873" bIns="45468" rtlCol="0">
            <a:spAutoFit/>
          </a:bodyPr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MNOK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6918606" y="1762794"/>
            <a:ext cx="1429055" cy="245712"/>
          </a:xfrm>
          <a:prstGeom prst="rect">
            <a:avLst/>
          </a:prstGeom>
          <a:noFill/>
        </p:spPr>
        <p:txBody>
          <a:bodyPr wrap="none" lIns="90873" tIns="45468" rIns="90873" bIns="45468" rtlCol="0">
            <a:spAutoFit/>
          </a:bodyPr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30.09.2021 + 6,5 %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623714" y="1785080"/>
            <a:ext cx="1595767" cy="245712"/>
          </a:xfrm>
          <a:prstGeom prst="rect">
            <a:avLst/>
          </a:prstGeom>
          <a:noFill/>
        </p:spPr>
        <p:txBody>
          <a:bodyPr wrap="none" lIns="90873" tIns="45468" rIns="90873" bIns="45468" rtlCol="0">
            <a:spAutoFit/>
          </a:bodyPr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Årsvekst 2018 + 1,3 %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772" y="2080785"/>
            <a:ext cx="1080119" cy="4064863"/>
          </a:xfrm>
          <a:prstGeom prst="rect">
            <a:avLst/>
          </a:prstGeom>
        </p:spPr>
      </p:pic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881E5-4718-4C99-982F-7259FF6FE248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BEB8B4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pPr marL="0" marR="0" lvl="0" indent="0" algn="l" defTabSz="906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BEB8B4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3398096" y="1782495"/>
            <a:ext cx="1595767" cy="245712"/>
          </a:xfrm>
          <a:prstGeom prst="rect">
            <a:avLst/>
          </a:prstGeom>
          <a:noFill/>
        </p:spPr>
        <p:txBody>
          <a:bodyPr wrap="none" lIns="90873" tIns="45468" rIns="90873" bIns="45468" rtlCol="0">
            <a:spAutoFit/>
          </a:bodyPr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Årsvekst 2019 + 6,7 %</a:t>
            </a:r>
          </a:p>
        </p:txBody>
      </p:sp>
      <p:sp>
        <p:nvSpPr>
          <p:cNvPr id="11" name="Høyre klammeparentes 10"/>
          <p:cNvSpPr/>
          <p:nvPr/>
        </p:nvSpPr>
        <p:spPr>
          <a:xfrm>
            <a:off x="8429567" y="3429794"/>
            <a:ext cx="75235" cy="2304256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8504802" y="4458811"/>
            <a:ext cx="4732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71 %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5142626" y="1782495"/>
            <a:ext cx="1555691" cy="245712"/>
          </a:xfrm>
          <a:prstGeom prst="rect">
            <a:avLst/>
          </a:prstGeom>
          <a:noFill/>
        </p:spPr>
        <p:txBody>
          <a:bodyPr wrap="none" lIns="90873" tIns="45468" rIns="90873" bIns="45468" rtlCol="0">
            <a:spAutoFit/>
          </a:bodyPr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Årsvekst 2020 +5,5 %</a:t>
            </a:r>
          </a:p>
        </p:txBody>
      </p:sp>
    </p:spTree>
    <p:extLst>
      <p:ext uri="{BB962C8B-B14F-4D97-AF65-F5344CB8AC3E}">
        <p14:creationId xmlns:p14="http://schemas.microsoft.com/office/powerpoint/2010/main" val="154620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2DECDD4-3E79-4886-9134-5B9B20DE44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7" y="2310568"/>
            <a:ext cx="3817821" cy="3981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749" y="885137"/>
            <a:ext cx="7901403" cy="672217"/>
          </a:xfrm>
        </p:spPr>
        <p:txBody>
          <a:bodyPr>
            <a:normAutofit/>
          </a:bodyPr>
          <a:lstStyle/>
          <a:p>
            <a:r>
              <a:rPr lang="nb-NO" dirty="0"/>
              <a:t>Med Jæren som vår hjemmebane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67404" y="1842806"/>
            <a:ext cx="3634014" cy="360083"/>
          </a:xfrm>
          <a:noFill/>
        </p:spPr>
        <p:txBody>
          <a:bodyPr vert="horz" lIns="0" tIns="0" rIns="0" bIns="0" rtlCol="0" anchor="ctr">
            <a:normAutofit fontScale="92500"/>
          </a:bodyPr>
          <a:lstStyle/>
          <a:p>
            <a:pPr marL="35811">
              <a:spcBef>
                <a:spcPts val="1200"/>
              </a:spcBef>
              <a:spcAft>
                <a:spcPts val="1200"/>
              </a:spcAft>
            </a:pPr>
            <a:r>
              <a:rPr lang="nb-NO" b="1" dirty="0"/>
              <a:t>Samlet forretningskapital </a:t>
            </a:r>
            <a:r>
              <a:rPr lang="nb-NO" sz="1000" b="1" dirty="0"/>
              <a:t>(NOK mrd.)</a:t>
            </a:r>
          </a:p>
        </p:txBody>
      </p:sp>
      <p:sp>
        <p:nvSpPr>
          <p:cNvPr id="1083" name="Text Placeholder 3"/>
          <p:cNvSpPr txBox="1">
            <a:spLocks/>
          </p:cNvSpPr>
          <p:nvPr/>
        </p:nvSpPr>
        <p:spPr>
          <a:xfrm>
            <a:off x="584029" y="1845251"/>
            <a:ext cx="3932994" cy="360083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indent="0" algn="l" defTabSz="91439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rgbClr val="004F59"/>
                </a:solidFill>
                <a:latin typeface="+mn-lt"/>
                <a:ea typeface="+mn-ea"/>
                <a:cs typeface="+mn-cs"/>
              </a:defRPr>
            </a:lvl1pPr>
            <a:lvl2pPr marL="379690" indent="-189845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4F59"/>
                </a:solidFill>
                <a:latin typeface="+mn-lt"/>
                <a:ea typeface="+mn-ea"/>
                <a:cs typeface="+mn-cs"/>
              </a:defRPr>
            </a:lvl2pPr>
            <a:lvl3pPr marL="569535" indent="-189845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4F59"/>
                </a:solidFill>
                <a:latin typeface="+mn-lt"/>
                <a:ea typeface="+mn-ea"/>
                <a:cs typeface="+mn-cs"/>
              </a:defRPr>
            </a:lvl3pPr>
            <a:lvl4pPr marL="759380" indent="-189845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4F59"/>
                </a:solidFill>
                <a:latin typeface="+mn-lt"/>
                <a:ea typeface="+mn-ea"/>
                <a:cs typeface="+mn-cs"/>
              </a:defRPr>
            </a:lvl4pPr>
            <a:lvl5pPr marL="949225" indent="-189845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4F59"/>
                </a:solidFill>
                <a:latin typeface="+mn-lt"/>
                <a:ea typeface="+mn-ea"/>
                <a:cs typeface="+mn-cs"/>
              </a:defRPr>
            </a:lvl5pPr>
            <a:lvl6pPr marL="2514577" indent="-228598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4" indent="-228598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9" indent="-228598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6" indent="-228598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11">
              <a:spcBef>
                <a:spcPts val="1200"/>
              </a:spcBef>
              <a:spcAft>
                <a:spcPts val="1200"/>
              </a:spcAft>
            </a:pPr>
            <a:r>
              <a:rPr lang="nb-NO" b="1" dirty="0"/>
              <a:t>Markedsleder på Jæren</a:t>
            </a:r>
          </a:p>
        </p:txBody>
      </p:sp>
      <p:sp>
        <p:nvSpPr>
          <p:cNvPr id="23" name="Rektangel 22"/>
          <p:cNvSpPr/>
          <p:nvPr/>
        </p:nvSpPr>
        <p:spPr>
          <a:xfrm>
            <a:off x="3348658" y="2703580"/>
            <a:ext cx="1410734" cy="904447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73" tIns="45468" rIns="90873" bIns="45468" rtlCol="0" anchor="ctr"/>
          <a:lstStyle/>
          <a:p>
            <a:pPr algn="ctr" defTabSz="90736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75" name="TextBox 37"/>
          <p:cNvSpPr txBox="1"/>
          <p:nvPr/>
        </p:nvSpPr>
        <p:spPr>
          <a:xfrm>
            <a:off x="3211220" y="2710111"/>
            <a:ext cx="1656184" cy="364263"/>
          </a:xfrm>
          <a:prstGeom prst="rect">
            <a:avLst/>
          </a:prstGeom>
          <a:noFill/>
          <a:ln>
            <a:noFill/>
          </a:ln>
        </p:spPr>
        <p:txBody>
          <a:bodyPr wrap="square" lIns="178866" tIns="43210" rIns="86547" bIns="4321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81"/>
              </a:spcAft>
            </a:pPr>
            <a:r>
              <a:rPr lang="nb-NO" sz="900" b="1" dirty="0">
                <a:solidFill>
                  <a:srgbClr val="253746"/>
                </a:solidFill>
              </a:rPr>
              <a:t>Kontorer strategisk plassert på Jæren</a:t>
            </a:r>
          </a:p>
        </p:txBody>
      </p:sp>
      <p:pic>
        <p:nvPicPr>
          <p:cNvPr id="1081" name="Picture 2" descr="https://upload.wikimedia.org/wikipedia/commons/thumb/6/6c/Klepp_komm.svg/2000px-Klepp_komm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3950" y="3182053"/>
            <a:ext cx="253188" cy="3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4" descr="https://lokalhistoriewiki.no/images/1121_Time_kom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9186" y="3153687"/>
            <a:ext cx="280253" cy="37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8" descr="https://karrierestart.no/ImageSource/CompanyLogo160Src/106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1487" y="3154755"/>
            <a:ext cx="304205" cy="3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3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260426" y="3717826"/>
            <a:ext cx="2193524" cy="17281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aphicFrame>
        <p:nvGraphicFramePr>
          <p:cNvPr id="18" name="Chart 1">
            <a:extLst>
              <a:ext uri="{FF2B5EF4-FFF2-40B4-BE49-F238E27FC236}">
                <a16:creationId xmlns:a16="http://schemas.microsoft.com/office/drawing/2014/main" id="{FB3BFB8C-F90F-4064-BD36-AED0B22B0C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672460"/>
              </p:ext>
            </p:extLst>
          </p:nvPr>
        </p:nvGraphicFramePr>
        <p:xfrm>
          <a:off x="4759392" y="2310568"/>
          <a:ext cx="3742026" cy="398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Rectangle 7"/>
          <p:cNvSpPr/>
          <p:nvPr/>
        </p:nvSpPr>
        <p:spPr>
          <a:xfrm>
            <a:off x="7381106" y="5273677"/>
            <a:ext cx="216023" cy="10187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51" tIns="34099" rIns="68151" bIns="34099" rtlCol="0" anchor="ctr"/>
          <a:lstStyle/>
          <a:p>
            <a:pPr algn="ctr" defTabSz="680478"/>
            <a:endParaRPr lang="nb-NO" sz="1350" dirty="0">
              <a:solidFill>
                <a:prstClr val="white"/>
              </a:solidFill>
            </a:endParaRPr>
          </a:p>
        </p:txBody>
      </p:sp>
      <p:sp>
        <p:nvSpPr>
          <p:cNvPr id="30" name="Rectangular Callout 8"/>
          <p:cNvSpPr/>
          <p:nvPr/>
        </p:nvSpPr>
        <p:spPr>
          <a:xfrm>
            <a:off x="6839056" y="4138272"/>
            <a:ext cx="1532587" cy="382191"/>
          </a:xfrm>
          <a:prstGeom prst="wedgeRectCallout">
            <a:avLst>
              <a:gd name="adj1" fmla="val -5858"/>
              <a:gd name="adj2" fmla="val 212553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51" tIns="34099" rIns="68151" bIns="34099" rtlCol="0" anchor="ctr"/>
          <a:lstStyle/>
          <a:p>
            <a:pPr algn="ctr" defTabSz="680478"/>
            <a:r>
              <a:rPr lang="nb-NO" sz="800" b="1" dirty="0">
                <a:solidFill>
                  <a:srgbClr val="253746"/>
                </a:solidFill>
              </a:rPr>
              <a:t>15. største sparebank med børsnoterte EK-bevis</a:t>
            </a:r>
          </a:p>
        </p:txBody>
      </p:sp>
    </p:spTree>
    <p:extLst>
      <p:ext uri="{BB962C8B-B14F-4D97-AF65-F5344CB8AC3E}">
        <p14:creationId xmlns:p14="http://schemas.microsoft.com/office/powerpoint/2010/main" val="3133662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3250" y="837506"/>
            <a:ext cx="7901403" cy="672217"/>
          </a:xfrm>
        </p:spPr>
        <p:txBody>
          <a:bodyPr>
            <a:normAutofit/>
          </a:bodyPr>
          <a:lstStyle/>
          <a:p>
            <a:r>
              <a:rPr lang="nb-NO" dirty="0"/>
              <a:t>Innlån i obligasjonsmarkedet 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602547" y="6111756"/>
            <a:ext cx="2836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>
                <a:solidFill>
                  <a:schemeClr val="accent2"/>
                </a:solidFill>
              </a:rPr>
              <a:t>Rødt</a:t>
            </a:r>
            <a:r>
              <a:rPr lang="nb-NO" sz="1000" dirty="0">
                <a:solidFill>
                  <a:srgbClr val="004F59"/>
                </a:solidFill>
              </a:rPr>
              <a:t> - senior, </a:t>
            </a:r>
            <a:r>
              <a:rPr lang="nb-NO" sz="1000" dirty="0">
                <a:solidFill>
                  <a:schemeClr val="accent1"/>
                </a:solidFill>
              </a:rPr>
              <a:t>blått</a:t>
            </a:r>
            <a:r>
              <a:rPr lang="nb-NO" sz="1000" dirty="0">
                <a:solidFill>
                  <a:srgbClr val="004F59"/>
                </a:solidFill>
              </a:rPr>
              <a:t> – ansvarlig, </a:t>
            </a:r>
            <a:r>
              <a:rPr lang="nb-NO" sz="1000" dirty="0">
                <a:solidFill>
                  <a:srgbClr val="FFC000"/>
                </a:solidFill>
              </a:rPr>
              <a:t>gult</a:t>
            </a:r>
            <a:r>
              <a:rPr lang="nb-NO" sz="1000" dirty="0">
                <a:solidFill>
                  <a:srgbClr val="004F59"/>
                </a:solidFill>
              </a:rPr>
              <a:t> – fond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40346" y="1665821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>
                <a:solidFill>
                  <a:srgbClr val="004F59"/>
                </a:solidFill>
              </a:rPr>
              <a:t>MNOK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30</a:t>
            </a:fld>
            <a:endParaRPr lang="nb-NO">
              <a:solidFill>
                <a:srgbClr val="BEB8B4"/>
              </a:solidFill>
            </a:endParaRP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775804"/>
              </p:ext>
            </p:extLst>
          </p:nvPr>
        </p:nvGraphicFramePr>
        <p:xfrm>
          <a:off x="606330" y="1989634"/>
          <a:ext cx="7792760" cy="278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651604"/>
              </p:ext>
            </p:extLst>
          </p:nvPr>
        </p:nvGraphicFramePr>
        <p:xfrm>
          <a:off x="468338" y="1989634"/>
          <a:ext cx="8070920" cy="412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115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Innlån i obligasjonsmarkedet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4"/>
          </p:nvPr>
        </p:nvSpPr>
        <p:spPr>
          <a:xfrm>
            <a:off x="4723975" y="2448446"/>
            <a:ext cx="3772216" cy="3717651"/>
          </a:xfrm>
        </p:spPr>
        <p:txBody>
          <a:bodyPr>
            <a:normAutofit fontScale="92500" lnSpcReduction="20000"/>
          </a:bodyPr>
          <a:lstStyle/>
          <a:p>
            <a:r>
              <a:rPr lang="nb-NO" sz="1200" dirty="0"/>
              <a:t>Samlet ekstern funding (inkl fond og ansvarlig)</a:t>
            </a:r>
          </a:p>
          <a:p>
            <a:pPr lvl="1"/>
            <a:r>
              <a:rPr lang="nb-NO" sz="1200" dirty="0"/>
              <a:t>Kr 3,5 mrd</a:t>
            </a:r>
          </a:p>
          <a:p>
            <a:pPr lvl="2"/>
            <a:r>
              <a:rPr lang="nb-NO" sz="1200" dirty="0"/>
              <a:t>13 lån</a:t>
            </a:r>
          </a:p>
          <a:p>
            <a:pPr lvl="2"/>
            <a:endParaRPr lang="nb-NO" sz="1200" dirty="0"/>
          </a:p>
          <a:p>
            <a:r>
              <a:rPr lang="nb-NO" sz="1200" dirty="0"/>
              <a:t>Løpetid</a:t>
            </a:r>
          </a:p>
          <a:p>
            <a:pPr lvl="1"/>
            <a:r>
              <a:rPr lang="nb-NO" sz="1200" dirty="0"/>
              <a:t>Snitt 2,9 år</a:t>
            </a:r>
          </a:p>
          <a:p>
            <a:pPr marL="0" indent="0">
              <a:buNone/>
            </a:pPr>
            <a:endParaRPr lang="nb-NO" sz="1200" dirty="0"/>
          </a:p>
          <a:p>
            <a:r>
              <a:rPr lang="nb-NO" sz="1200" dirty="0"/>
              <a:t>Største enkeltforfall</a:t>
            </a:r>
          </a:p>
          <a:p>
            <a:pPr lvl="1"/>
            <a:r>
              <a:rPr lang="nb-NO" sz="1200" dirty="0"/>
              <a:t>Kr 400 mill</a:t>
            </a:r>
          </a:p>
          <a:p>
            <a:pPr lvl="2"/>
            <a:r>
              <a:rPr lang="nb-NO" sz="1200" dirty="0"/>
              <a:t>1 lån – forfall november 24</a:t>
            </a:r>
          </a:p>
          <a:p>
            <a:pPr lvl="2"/>
            <a:r>
              <a:rPr lang="nb-NO" sz="1200" dirty="0"/>
              <a:t>1 lån – forfall april 25</a:t>
            </a:r>
          </a:p>
          <a:p>
            <a:pPr lvl="2"/>
            <a:r>
              <a:rPr lang="nb-NO" sz="1200" dirty="0"/>
              <a:t>1 lån – forfall august 25</a:t>
            </a:r>
          </a:p>
          <a:p>
            <a:pPr lvl="2"/>
            <a:r>
              <a:rPr lang="nb-NO" sz="1200" dirty="0"/>
              <a:t>1 lån – forfall februar 26</a:t>
            </a:r>
          </a:p>
          <a:p>
            <a:endParaRPr lang="nb-NO" sz="1200" dirty="0"/>
          </a:p>
          <a:p>
            <a:r>
              <a:rPr lang="nb-NO" sz="1200" dirty="0"/>
              <a:t>Kvartal med mest forfall</a:t>
            </a:r>
          </a:p>
          <a:p>
            <a:pPr lvl="1"/>
            <a:r>
              <a:rPr lang="nb-NO" sz="1200" dirty="0"/>
              <a:t>2,5 % av sum forvaltning</a:t>
            </a:r>
          </a:p>
          <a:p>
            <a:pPr lvl="2"/>
            <a:r>
              <a:rPr lang="nb-NO" sz="1200" dirty="0"/>
              <a:t>Q4 24, Q2 + Q3 25 og Q1 26</a:t>
            </a:r>
          </a:p>
          <a:p>
            <a:pPr lvl="1"/>
            <a:endParaRPr lang="nb-NO" sz="1200" dirty="0"/>
          </a:p>
          <a:p>
            <a:r>
              <a:rPr lang="nb-NO" sz="1200" dirty="0"/>
              <a:t>År med mest forfall</a:t>
            </a:r>
          </a:p>
          <a:p>
            <a:pPr lvl="1"/>
            <a:r>
              <a:rPr lang="nb-NO" sz="1200" dirty="0"/>
              <a:t>5,8 % av sum forvaltning</a:t>
            </a:r>
          </a:p>
          <a:p>
            <a:pPr lvl="2"/>
            <a:r>
              <a:rPr lang="nb-NO" sz="1200" dirty="0"/>
              <a:t>2023</a:t>
            </a:r>
          </a:p>
          <a:p>
            <a:pPr lvl="2"/>
            <a:endParaRPr lang="nb-NO" sz="1200" dirty="0"/>
          </a:p>
          <a:p>
            <a:pPr marL="375740" lvl="2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557660"/>
              </p:ext>
            </p:extLst>
          </p:nvPr>
        </p:nvGraphicFramePr>
        <p:xfrm>
          <a:off x="602546" y="2724758"/>
          <a:ext cx="3493675" cy="3441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564408" y="2331480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>
                <a:solidFill>
                  <a:srgbClr val="004F59"/>
                </a:solidFill>
              </a:rPr>
              <a:t>MNOK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31</a:t>
            </a:fld>
            <a:endParaRPr lang="nb-NO">
              <a:solidFill>
                <a:srgbClr val="BEB8B4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0000000-0008-0000-00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921457"/>
              </p:ext>
            </p:extLst>
          </p:nvPr>
        </p:nvGraphicFramePr>
        <p:xfrm>
          <a:off x="649396" y="2448446"/>
          <a:ext cx="3725365" cy="378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946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Nøkkeltall - JAREN</a:t>
            </a:r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08140"/>
              </p:ext>
            </p:extLst>
          </p:nvPr>
        </p:nvGraphicFramePr>
        <p:xfrm>
          <a:off x="594804" y="1735341"/>
          <a:ext cx="7908295" cy="3782689"/>
        </p:xfrm>
        <a:graphic>
          <a:graphicData uri="http://schemas.openxmlformats.org/drawingml/2006/table">
            <a:tbl>
              <a:tblPr/>
              <a:tblGrid>
                <a:gridCol w="2781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438">
                  <a:extLst>
                    <a:ext uri="{9D8B030D-6E8A-4147-A177-3AD203B41FA5}">
                      <a16:colId xmlns:a16="http://schemas.microsoft.com/office/drawing/2014/main" val="3243470257"/>
                    </a:ext>
                  </a:extLst>
                </a:gridCol>
              </a:tblGrid>
              <a:tr h="36931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 dirty="0">
                          <a:effectLst/>
                          <a:latin typeface="Lucida Sans"/>
                        </a:rPr>
                        <a:t>Egenkapitalbevis (EKB)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effectLst/>
                          <a:latin typeface="Lucida Sans"/>
                        </a:rPr>
                        <a:t>Q3 21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effectLst/>
                          <a:latin typeface="Lucida Sans"/>
                        </a:rPr>
                        <a:t>2020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effectLst/>
                          <a:latin typeface="Lucida Sans"/>
                        </a:rPr>
                        <a:t>2019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effectLst/>
                          <a:latin typeface="Lucida Sans"/>
                        </a:rPr>
                        <a:t>2018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effectLst/>
                          <a:latin typeface="Lucida Sans"/>
                        </a:rPr>
                        <a:t>2017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effectLst/>
                          <a:latin typeface="Lucida Sans"/>
                        </a:rPr>
                        <a:t>2016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31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Egenkapitalbevisbrøk (UB)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52,2 %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52,2 %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53,2 %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54,2 %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55,2 %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56,1 %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48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Børskurs</a:t>
                      </a:r>
                      <a:r>
                        <a:rPr lang="nb-NO" sz="1100" b="0" i="0" u="none" strike="noStrike" baseline="0" dirty="0">
                          <a:effectLst/>
                          <a:latin typeface="Lucida Sans"/>
                        </a:rPr>
                        <a:t>/markedskurs</a:t>
                      </a:r>
                      <a:endParaRPr lang="nb-NO" sz="1100" b="0" i="0" u="none" strike="noStrike" dirty="0">
                        <a:effectLst/>
                        <a:latin typeface="Lucida Sans"/>
                      </a:endParaRP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187,0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160,0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153,0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139,0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                 134,0 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114,5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31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Børsverdi (MNOK)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922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789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755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686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661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565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31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Bokført egenkapital per EKB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208,0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203,0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196,0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187,0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174,0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169,0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31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Resultat/utvannet resultat per EKB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12,0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11,6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16,3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13,3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13,6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16,2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31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Kontantutbytte per EKB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N/A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7,50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7,50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7,50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6,00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6,00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31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Direkteavkastning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N/A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4,7 %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4,9 %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5,4 %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4,5 %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5,2 %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29254"/>
                  </a:ext>
                </a:extLst>
              </a:tr>
              <a:tr h="36931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Pris/Resultat per EKB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11,7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13,8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9,4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10,5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9,9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7,1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7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Pris/Bokført egenkapital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0,90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0,79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0,78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0,75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4F59"/>
                          </a:solidFill>
                          <a:effectLst/>
                          <a:latin typeface="Lucida Sans"/>
                        </a:rPr>
                        <a:t>0,77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effectLst/>
                          <a:latin typeface="Lucida Sans"/>
                        </a:rPr>
                        <a:t>0,68</a:t>
                      </a:r>
                    </a:p>
                  </a:txBody>
                  <a:tcPr marL="9006" marR="9006" marT="9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32</a:t>
            </a:fld>
            <a:endParaRPr lang="nb-NO">
              <a:solidFill>
                <a:srgbClr val="BEB8B4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594804" y="5660247"/>
            <a:ext cx="79022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 dirty="0">
                <a:solidFill>
                  <a:srgbClr val="004F59"/>
                </a:solidFill>
              </a:rPr>
              <a:t>Bankens mål for utdelingsandel i et normalår, er fastsatt til minimum 60 %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 dirty="0">
                <a:solidFill>
                  <a:srgbClr val="004F59"/>
                </a:solidFill>
              </a:rPr>
              <a:t>Kontantutbytte for 2020 tilsvarer en utdelingsandel på ca 65 %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 dirty="0">
                <a:solidFill>
                  <a:srgbClr val="004F59"/>
                </a:solidFill>
              </a:rPr>
              <a:t>Kontantutbytte for 2019 tilsvarer en utdelingsandel på ca 46 %</a:t>
            </a:r>
            <a:endParaRPr lang="nb-NO" sz="800" dirty="0">
              <a:solidFill>
                <a:srgbClr val="004F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08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500" dirty="0"/>
              <a:t>Kursutvikling - JAREN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33</a:t>
            </a:fld>
            <a:endParaRPr lang="nb-NO">
              <a:solidFill>
                <a:srgbClr val="BEB8B4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8364168-DF0F-4D85-A02A-E56E5AE6B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47" y="1719836"/>
            <a:ext cx="7901403" cy="458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06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Egenkapitalbeviset og eiere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5101349" y="1701380"/>
            <a:ext cx="3399309" cy="28805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36000" indent="0" defTabSz="914391"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1600" b="1">
                <a:solidFill>
                  <a:srgbClr val="004F59"/>
                </a:solidFill>
              </a:defRPr>
            </a:lvl1pPr>
            <a:lvl2pPr marL="379690" indent="-189845" defTabSz="914391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004F59"/>
                </a:solidFill>
              </a:defRPr>
            </a:lvl2pPr>
            <a:lvl3pPr marL="569535" indent="-189845" defTabSz="914391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004F59"/>
                </a:solidFill>
              </a:defRPr>
            </a:lvl3pPr>
            <a:lvl4pPr marL="759380" indent="-189845" defTabSz="914391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004F59"/>
                </a:solidFill>
              </a:defRPr>
            </a:lvl4pPr>
            <a:lvl5pPr marL="949225" indent="-189845" defTabSz="914391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004F59"/>
                </a:solidFill>
              </a:defRPr>
            </a:lvl5pPr>
            <a:lvl6pPr marL="2514577" indent="-228598" defTabSz="914391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774" indent="-228598" defTabSz="914391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969" indent="-228598" defTabSz="914391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166" indent="-228598" defTabSz="914391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nb-NO" sz="1200" dirty="0"/>
              <a:t>Spredning eiere pr 30.09.2021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69653" y="1701380"/>
            <a:ext cx="4290547" cy="28805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36000" indent="0" defTabSz="914391"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1600" b="1">
                <a:solidFill>
                  <a:srgbClr val="004F59"/>
                </a:solidFill>
              </a:defRPr>
            </a:lvl1pPr>
            <a:lvl2pPr marL="379690" indent="-189845" defTabSz="914391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004F59"/>
                </a:solidFill>
              </a:defRPr>
            </a:lvl2pPr>
            <a:lvl3pPr marL="569535" indent="-189845" defTabSz="914391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004F59"/>
                </a:solidFill>
              </a:defRPr>
            </a:lvl3pPr>
            <a:lvl4pPr marL="759380" indent="-189845" defTabSz="914391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004F59"/>
                </a:solidFill>
              </a:defRPr>
            </a:lvl4pPr>
            <a:lvl5pPr marL="949225" indent="-189845" defTabSz="914391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004F59"/>
                </a:solidFill>
              </a:defRPr>
            </a:lvl5pPr>
            <a:lvl6pPr marL="2514577" indent="-228598" defTabSz="914391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774" indent="-228598" defTabSz="914391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969" indent="-228598" defTabSz="914391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166" indent="-228598" defTabSz="914391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nb-NO" sz="1200" dirty="0"/>
              <a:t>Eiersammensetning pr 30.09.2021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4"/>
          </p:nvPr>
        </p:nvSpPr>
        <p:spPr>
          <a:xfrm>
            <a:off x="5105077" y="2033643"/>
            <a:ext cx="3391854" cy="193246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nb-NO" sz="1100" dirty="0"/>
              <a:t>Ved utgangen 3. kvartal er det 891 eiere i Jæren Sparebank</a:t>
            </a:r>
          </a:p>
          <a:p>
            <a:pPr>
              <a:spcAft>
                <a:spcPts val="600"/>
              </a:spcAft>
            </a:pPr>
            <a:r>
              <a:rPr lang="nb-NO" sz="1100" dirty="0"/>
              <a:t>De 30 største eierne i Jæren Sparebank eier 90,5 % av utestående egenkapitalbevis</a:t>
            </a:r>
          </a:p>
          <a:p>
            <a:pPr>
              <a:spcAft>
                <a:spcPts val="600"/>
              </a:spcAft>
            </a:pPr>
            <a:r>
              <a:rPr lang="nb-NO" sz="1100" dirty="0"/>
              <a:t>Det er utstedt 4.932.523 egenkapitalbevis pr dags dato </a:t>
            </a:r>
          </a:p>
          <a:p>
            <a:pPr>
              <a:spcAft>
                <a:spcPts val="600"/>
              </a:spcAft>
            </a:pPr>
            <a:r>
              <a:rPr lang="nb-NO" sz="1100" dirty="0"/>
              <a:t>Geografisk fordeling:</a:t>
            </a:r>
            <a:endParaRPr lang="en-GB" sz="110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34</a:t>
            </a:fld>
            <a:endParaRPr lang="nb-NO">
              <a:solidFill>
                <a:srgbClr val="BEB8B4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5175CD29-742A-449D-838C-18BABDBA5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708" y="3707878"/>
            <a:ext cx="3356029" cy="259136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2D662AFF-AAA0-4C94-977A-1E25F381D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95" y="2033643"/>
            <a:ext cx="4286636" cy="426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73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3392" y="885369"/>
            <a:ext cx="7901403" cy="672217"/>
          </a:xfrm>
        </p:spPr>
        <p:txBody>
          <a:bodyPr/>
          <a:lstStyle/>
          <a:p>
            <a:r>
              <a:rPr lang="nb-NO" dirty="0"/>
              <a:t>Oppsummering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2817" y="1800000"/>
            <a:ext cx="4762065" cy="4384046"/>
          </a:xfrm>
        </p:spPr>
        <p:txBody>
          <a:bodyPr>
            <a:normAutofit/>
          </a:bodyPr>
          <a:lstStyle/>
          <a:p>
            <a:endParaRPr lang="nb-NO" sz="1200" dirty="0"/>
          </a:p>
          <a:p>
            <a:pPr marL="283687" indent="-283687">
              <a:buFont typeface="Arial" panose="020B0604020202020204" pitchFamily="34" charset="0"/>
              <a:buChar char="•"/>
            </a:pPr>
            <a:r>
              <a:rPr lang="nb-NO" sz="1200" dirty="0"/>
              <a:t>Fortsatt lavt rentenivå, men på vei oppover</a:t>
            </a:r>
          </a:p>
          <a:p>
            <a:pPr marL="283687" indent="-283687">
              <a:buFont typeface="Arial" panose="020B0604020202020204" pitchFamily="34" charset="0"/>
              <a:buChar char="•"/>
            </a:pPr>
            <a:endParaRPr lang="nb-NO" sz="1200" dirty="0"/>
          </a:p>
          <a:p>
            <a:pPr marL="283687" indent="-283687">
              <a:buFont typeface="Arial" panose="020B0604020202020204" pitchFamily="34" charset="0"/>
              <a:buChar char="•"/>
            </a:pPr>
            <a:r>
              <a:rPr lang="nb-NO" sz="1200" dirty="0"/>
              <a:t>Stabilitet i netto renter målt mot fjoråret</a:t>
            </a:r>
          </a:p>
          <a:p>
            <a:pPr marL="283687" indent="-283687">
              <a:buFont typeface="Arial" panose="020B0604020202020204" pitchFamily="34" charset="0"/>
              <a:buChar char="•"/>
            </a:pPr>
            <a:endParaRPr lang="nb-NO" sz="1200" dirty="0"/>
          </a:p>
          <a:p>
            <a:pPr marL="283687" indent="-283687">
              <a:buFont typeface="Arial" panose="020B0604020202020204" pitchFamily="34" charset="0"/>
              <a:buChar char="•"/>
            </a:pPr>
            <a:r>
              <a:rPr lang="nb-NO" sz="1200" dirty="0"/>
              <a:t>Økning i netto provisjoner målt mot fjoråret</a:t>
            </a:r>
          </a:p>
          <a:p>
            <a:pPr marL="283687" indent="-283687">
              <a:buFont typeface="Arial" panose="020B0604020202020204" pitchFamily="34" charset="0"/>
              <a:buChar char="•"/>
            </a:pPr>
            <a:endParaRPr lang="nb-NO" sz="1200" dirty="0"/>
          </a:p>
          <a:p>
            <a:pPr marL="283687" indent="-283687">
              <a:buFont typeface="Arial" panose="020B0604020202020204" pitchFamily="34" charset="0"/>
              <a:buChar char="•"/>
            </a:pPr>
            <a:r>
              <a:rPr lang="nb-NO" sz="1200" dirty="0"/>
              <a:t>Stabilitet i driftskostnader hensyntatt engangskostnader</a:t>
            </a:r>
          </a:p>
          <a:p>
            <a:endParaRPr lang="nb-NO" sz="1200" dirty="0"/>
          </a:p>
          <a:p>
            <a:pPr marL="283687" indent="-283687">
              <a:buFont typeface="Arial" panose="020B0604020202020204" pitchFamily="34" charset="0"/>
              <a:buChar char="•"/>
            </a:pPr>
            <a:r>
              <a:rPr lang="nb-NO" sz="1200" dirty="0"/>
              <a:t>Reduksjon i tapsavsetninger målt mot fjoråret</a:t>
            </a:r>
          </a:p>
          <a:p>
            <a:pPr marL="283687" indent="-283687">
              <a:buFont typeface="Arial" panose="020B0604020202020204" pitchFamily="34" charset="0"/>
              <a:buChar char="•"/>
            </a:pPr>
            <a:endParaRPr lang="nb-NO" sz="1200" dirty="0"/>
          </a:p>
          <a:p>
            <a:pPr marL="283687" indent="-283687">
              <a:buFont typeface="Arial" panose="020B0604020202020204" pitchFamily="34" charset="0"/>
              <a:buChar char="•"/>
            </a:pPr>
            <a:r>
              <a:rPr lang="nb-NO" sz="1200" dirty="0"/>
              <a:t>Banken har god likviditet</a:t>
            </a:r>
          </a:p>
          <a:p>
            <a:pPr marL="283687" indent="-283687">
              <a:buFont typeface="Arial" panose="020B0604020202020204" pitchFamily="34" charset="0"/>
              <a:buChar char="•"/>
            </a:pPr>
            <a:endParaRPr lang="nb-NO" sz="1200" dirty="0"/>
          </a:p>
          <a:p>
            <a:pPr marL="283687" indent="-283687">
              <a:buFont typeface="Arial" panose="020B0604020202020204" pitchFamily="34" charset="0"/>
              <a:buChar char="•"/>
            </a:pPr>
            <a:r>
              <a:rPr lang="nb-NO" sz="1200" dirty="0"/>
              <a:t>Banken er solid kapitalisert 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35</a:t>
            </a:fld>
            <a:endParaRPr lang="nb-NO">
              <a:solidFill>
                <a:srgbClr val="BEB8B4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9B61E55-9826-4863-89A4-AE69B4080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65" y="1800000"/>
            <a:ext cx="2932430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4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2545" y="849735"/>
            <a:ext cx="7901403" cy="672217"/>
          </a:xfrm>
        </p:spPr>
        <p:txBody>
          <a:bodyPr>
            <a:normAutofit/>
          </a:bodyPr>
          <a:lstStyle/>
          <a:p>
            <a:r>
              <a:rPr lang="nb-NO" dirty="0"/>
              <a:t>Nøkkeltall for banken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218092"/>
              </p:ext>
            </p:extLst>
          </p:nvPr>
        </p:nvGraphicFramePr>
        <p:xfrm>
          <a:off x="602546" y="1743520"/>
          <a:ext cx="7901402" cy="4569851"/>
        </p:xfrm>
        <a:graphic>
          <a:graphicData uri="http://schemas.openxmlformats.org/drawingml/2006/table">
            <a:tbl>
              <a:tblPr firstRow="1" firstCol="1" bandRow="1"/>
              <a:tblGrid>
                <a:gridCol w="5117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403">
                  <a:extLst>
                    <a:ext uri="{9D8B030D-6E8A-4147-A177-3AD203B41FA5}">
                      <a16:colId xmlns:a16="http://schemas.microsoft.com/office/drawing/2014/main" val="60544286"/>
                    </a:ext>
                  </a:extLst>
                </a:gridCol>
              </a:tblGrid>
              <a:tr h="182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rgbClr val="000000"/>
                          </a:solidFill>
                          <a:effectLst/>
                          <a:latin typeface="Lucida Sans"/>
                          <a:ea typeface="Times New Roman"/>
                          <a:cs typeface="Arial"/>
                        </a:rPr>
                        <a:t>Tekst </a:t>
                      </a:r>
                      <a:endParaRPr lang="nb-NO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rgbClr val="000000"/>
                          </a:solidFill>
                          <a:effectLst/>
                          <a:latin typeface="Lucida Sans"/>
                          <a:ea typeface="Times New Roman"/>
                          <a:cs typeface="Arial"/>
                        </a:rPr>
                        <a:t>30.09.2021</a:t>
                      </a:r>
                      <a:endParaRPr lang="nb-NO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  <a:latin typeface="+mj-lt"/>
                          <a:ea typeface="Times New Roman"/>
                        </a:rPr>
                        <a:t>30.09.2020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  <a:latin typeface="+mj-lt"/>
                          <a:ea typeface="Times New Roman"/>
                        </a:rPr>
                        <a:t>31.12.2020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rgbClr val="000000"/>
                          </a:solidFill>
                          <a:effectLst/>
                          <a:latin typeface="Lucida Sans"/>
                          <a:ea typeface="Times New Roman"/>
                          <a:cs typeface="Arial"/>
                        </a:rPr>
                        <a:t> </a:t>
                      </a:r>
                      <a:endParaRPr lang="nb-NO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rgbClr val="000000"/>
                          </a:solidFill>
                          <a:effectLst/>
                          <a:latin typeface="Lucida Sans"/>
                          <a:ea typeface="Times New Roman"/>
                          <a:cs typeface="Arial"/>
                        </a:rPr>
                        <a:t> </a:t>
                      </a:r>
                      <a:endParaRPr lang="nb-NO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b-NO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b-NO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Netto renter i % av forvaltning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1,42 %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1,47 %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1,46 %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Netto provisjoner</a:t>
                      </a:r>
                      <a:r>
                        <a:rPr lang="nn-NO" sz="1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i % av forvaltning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0,57 %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0,51 %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0,54 %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Kostnadsandel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46,4 %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44,6 %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53,9 %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ymbol"/>
                          <a:cs typeface="Symbol"/>
                        </a:rPr>
                        <a:t>Kostnadsandel</a:t>
                      </a:r>
                      <a:r>
                        <a:rPr lang="nb-NO" sz="1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ymbol"/>
                          <a:cs typeface="Symbol"/>
                        </a:rPr>
                        <a:t> </a:t>
                      </a:r>
                      <a:r>
                        <a:rPr lang="nb-NO" sz="8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ymbol"/>
                          <a:cs typeface="Symbol"/>
                        </a:rPr>
                        <a:t>(justert for netto finans)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46,4 %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44,9 %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54,3 %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ymbol"/>
                          <a:cs typeface="Symbol"/>
                        </a:rPr>
                        <a:t>Nedskrivning tap i % av brutto utlån </a:t>
                      </a: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ymbol"/>
                          <a:cs typeface="Symbol"/>
                        </a:rPr>
                        <a:t>(uten EBK)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-0,05 %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0,14 %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0,15 %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Nedskrivning tap i % av brutto utlån </a:t>
                      </a: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(med EBK)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-0,03 %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0,09 %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0,10 %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586861"/>
                  </a:ext>
                </a:extLst>
              </a:tr>
              <a:tr h="232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ymbol"/>
                          <a:cs typeface="Symbol"/>
                        </a:rPr>
                        <a:t>Innskuddsdekning </a:t>
                      </a: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ymbol"/>
                          <a:cs typeface="Symbol"/>
                        </a:rPr>
                        <a:t>(uten EBK)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81,3 %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78,9 %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78,5 %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Innskuddsdekning </a:t>
                      </a: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(med EBK)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56,8 %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55,0 %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55,0 %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ymbol"/>
                          <a:cs typeface="Symbol"/>
                        </a:rPr>
                        <a:t>Overføringsgrad EBK </a:t>
                      </a: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ymbol"/>
                          <a:cs typeface="Symbol"/>
                        </a:rPr>
                        <a:t>(konsolidert)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39,2 %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39,6 %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39,2 %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655">
                <a:tc>
                  <a:txBody>
                    <a:bodyPr/>
                    <a:lstStyle/>
                    <a:p>
                      <a:r>
                        <a:rPr lang="nb-NO" sz="1000" b="1" dirty="0"/>
                        <a:t>Vekst i forvaltningskapital år/år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7,0 %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1,5 %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4,3 %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655">
                <a:tc>
                  <a:txBody>
                    <a:bodyPr/>
                    <a:lstStyle/>
                    <a:p>
                      <a:r>
                        <a:rPr lang="nb-NO" sz="1000" b="1" dirty="0"/>
                        <a:t>Vekst i utlån </a:t>
                      </a:r>
                      <a:r>
                        <a:rPr lang="nb-NO" sz="1000" b="1" baseline="0" dirty="0"/>
                        <a:t>år/år</a:t>
                      </a:r>
                      <a:endParaRPr lang="nb-NO" sz="1000" b="0" dirty="0"/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5,2 %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2,6 %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3,2 %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730">
                <a:tc>
                  <a:txBody>
                    <a:bodyPr/>
                    <a:lstStyle/>
                    <a:p>
                      <a:r>
                        <a:rPr lang="nb-NO" sz="1000" b="1" dirty="0"/>
                        <a:t>Vekst i utlån inkl EBK år/år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4,8 %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3,0 %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3,3 %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655">
                <a:tc>
                  <a:txBody>
                    <a:bodyPr/>
                    <a:lstStyle/>
                    <a:p>
                      <a:r>
                        <a:rPr lang="nb-NO" sz="1000" b="1" dirty="0"/>
                        <a:t>Vekst i innskudd år/år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8,7 %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4,0 %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5,5 %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655">
                <a:tc>
                  <a:txBody>
                    <a:bodyPr/>
                    <a:lstStyle/>
                    <a:p>
                      <a:r>
                        <a:rPr lang="nb-NO" sz="1000" b="1" dirty="0"/>
                        <a:t>Kjernedrift i % av risikovektet balanse</a:t>
                      </a:r>
                      <a:endParaRPr lang="nb-NO" sz="800" b="1" dirty="0"/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2,05 %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rgbClr val="253746"/>
                          </a:solidFill>
                          <a:effectLst/>
                          <a:latin typeface="+mn-lt"/>
                          <a:ea typeface="Times New Roman"/>
                        </a:rPr>
                        <a:t>1,69 %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rgbClr val="253746"/>
                          </a:solidFill>
                          <a:effectLst/>
                          <a:latin typeface="+mn-lt"/>
                          <a:ea typeface="Times New Roman"/>
                        </a:rPr>
                        <a:t>1,33 %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224">
                <a:tc>
                  <a:txBody>
                    <a:bodyPr/>
                    <a:lstStyle/>
                    <a:p>
                      <a:r>
                        <a:rPr lang="nb-NO" sz="1000" b="1" dirty="0"/>
                        <a:t>LCR (Liquidity Coverage Ratio)</a:t>
                      </a:r>
                      <a:endParaRPr lang="nb-NO" sz="800" b="1" dirty="0"/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196,0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170,0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139,0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655">
                <a:tc>
                  <a:txBody>
                    <a:bodyPr/>
                    <a:lstStyle/>
                    <a:p>
                      <a:r>
                        <a:rPr lang="nb-NO" sz="1000" b="1" dirty="0"/>
                        <a:t>Ren kjernekapitaldekning morbank</a:t>
                      </a:r>
                      <a:endParaRPr lang="nb-NO" sz="800" b="1" dirty="0"/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19,3 %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19,4 %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19,8 %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655">
                <a:tc>
                  <a:txBody>
                    <a:bodyPr/>
                    <a:lstStyle/>
                    <a:p>
                      <a:r>
                        <a:rPr lang="nb-NO" sz="1000" b="1" dirty="0"/>
                        <a:t>Ren kjernekapitaldekning konsolidert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18,1 %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18,0 %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18,4 %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545781"/>
                  </a:ext>
                </a:extLst>
              </a:tr>
              <a:tr h="232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ymbol"/>
                          <a:cs typeface="Symbol"/>
                        </a:rPr>
                        <a:t>Egenkapitalavkastning </a:t>
                      </a: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ymbol"/>
                          <a:cs typeface="Symbol"/>
                        </a:rPr>
                        <a:t>(etter skatt)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7,7 %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7,0 %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5,8 %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881E5-4718-4C99-982F-7259FF6FE248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BEB8B4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pPr marL="0" marR="0" lvl="0" indent="0" algn="l" defTabSz="906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BEB8B4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389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97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749" y="885137"/>
            <a:ext cx="7901403" cy="672217"/>
          </a:xfrm>
        </p:spPr>
        <p:txBody>
          <a:bodyPr>
            <a:normAutofit/>
          </a:bodyPr>
          <a:lstStyle/>
          <a:p>
            <a:r>
              <a:rPr lang="nb-NO" dirty="0"/>
              <a:t>Markedsleder boliglån på Jæren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>
                <a:solidFill>
                  <a:srgbClr val="BEB8B4"/>
                </a:solidFill>
              </a:rPr>
              <a:pPr/>
              <a:t>4</a:t>
            </a:fld>
            <a:endParaRPr lang="nb-NO" dirty="0">
              <a:solidFill>
                <a:srgbClr val="BEB8B4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16FA82C-D55A-442F-9CF6-553C0A1EE90B}"/>
              </a:ext>
            </a:extLst>
          </p:cNvPr>
          <p:cNvSpPr txBox="1"/>
          <p:nvPr/>
        </p:nvSpPr>
        <p:spPr>
          <a:xfrm>
            <a:off x="1951001" y="4038350"/>
            <a:ext cx="495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2CB402A-9620-494E-A1BE-7767FCD803AC}"/>
              </a:ext>
            </a:extLst>
          </p:cNvPr>
          <p:cNvSpPr txBox="1"/>
          <p:nvPr/>
        </p:nvSpPr>
        <p:spPr>
          <a:xfrm>
            <a:off x="1404442" y="3746437"/>
            <a:ext cx="537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Klepp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2E42AC9-EE1B-431E-9CFB-F08310DD9DD2}"/>
              </a:ext>
            </a:extLst>
          </p:cNvPr>
          <p:cNvSpPr txBox="1"/>
          <p:nvPr/>
        </p:nvSpPr>
        <p:spPr>
          <a:xfrm>
            <a:off x="1909396" y="4765217"/>
            <a:ext cx="3497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Hå</a:t>
            </a:r>
          </a:p>
        </p:txBody>
      </p: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3409D1D3-BE1B-4566-8DDF-E81E8FAD2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dirty="0"/>
              <a:t>Bankens primære markedsområde er kommunene Klepp, Time og Hå.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98BDC5D-BE10-4FD1-BBEC-7C28E4718731}"/>
              </a:ext>
            </a:extLst>
          </p:cNvPr>
          <p:cNvSpPr/>
          <p:nvPr/>
        </p:nvSpPr>
        <p:spPr>
          <a:xfrm>
            <a:off x="3982186" y="2371900"/>
            <a:ext cx="4521963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849" lvl="0" indent="-187849" defTabSz="904830">
              <a:spcBef>
                <a:spcPct val="20000"/>
              </a:spcBef>
              <a:buFont typeface="Arial" pitchFamily="34" charset="0"/>
              <a:buChar char="•"/>
            </a:pPr>
            <a:r>
              <a:rPr lang="nb-NO" sz="1200" dirty="0">
                <a:solidFill>
                  <a:srgbClr val="004F59"/>
                </a:solidFill>
              </a:rPr>
              <a:t>Banken er markedsleder boliglån i primærområdet – med en andel på 33,3 % per Q3.</a:t>
            </a:r>
          </a:p>
          <a:p>
            <a:pPr marL="187849" lvl="0" indent="-187849" defTabSz="904830">
              <a:spcBef>
                <a:spcPct val="20000"/>
              </a:spcBef>
              <a:buFont typeface="Arial" pitchFamily="34" charset="0"/>
              <a:buChar char="•"/>
            </a:pPr>
            <a:endParaRPr lang="nb-NO" sz="1200" dirty="0">
              <a:solidFill>
                <a:srgbClr val="004F59"/>
              </a:solidFill>
            </a:endParaRPr>
          </a:p>
          <a:p>
            <a:pPr marL="187849" lvl="0" indent="-187849" defTabSz="904830">
              <a:spcBef>
                <a:spcPct val="20000"/>
              </a:spcBef>
              <a:buFont typeface="Arial" pitchFamily="34" charset="0"/>
              <a:buChar char="•"/>
            </a:pPr>
            <a:r>
              <a:rPr lang="nb-NO" sz="1200" dirty="0">
                <a:solidFill>
                  <a:srgbClr val="004F59"/>
                </a:solidFill>
              </a:rPr>
              <a:t>Markedsandelen i Klepp kommune er 37,8 %.</a:t>
            </a:r>
          </a:p>
          <a:p>
            <a:pPr marL="187849" lvl="0" indent="-187849" defTabSz="904830">
              <a:spcBef>
                <a:spcPct val="20000"/>
              </a:spcBef>
              <a:buFont typeface="Arial" pitchFamily="34" charset="0"/>
              <a:buChar char="•"/>
            </a:pPr>
            <a:endParaRPr lang="nb-NO" sz="1200" dirty="0">
              <a:solidFill>
                <a:srgbClr val="004F59"/>
              </a:solidFill>
            </a:endParaRPr>
          </a:p>
          <a:p>
            <a:pPr marL="187849" lvl="0" indent="-187849" defTabSz="904830">
              <a:spcBef>
                <a:spcPct val="20000"/>
              </a:spcBef>
              <a:buFont typeface="Arial" pitchFamily="34" charset="0"/>
              <a:buChar char="•"/>
            </a:pPr>
            <a:r>
              <a:rPr lang="nb-NO" sz="1200" dirty="0">
                <a:solidFill>
                  <a:srgbClr val="004F59"/>
                </a:solidFill>
              </a:rPr>
              <a:t>Markedsandelen i Time kommune er 40,0 %.</a:t>
            </a:r>
          </a:p>
          <a:p>
            <a:pPr marL="187849" lvl="0" indent="-187849" defTabSz="904830">
              <a:spcBef>
                <a:spcPct val="20000"/>
              </a:spcBef>
              <a:buFont typeface="Arial" pitchFamily="34" charset="0"/>
              <a:buChar char="•"/>
            </a:pPr>
            <a:endParaRPr lang="nb-NO" sz="1200" dirty="0">
              <a:solidFill>
                <a:srgbClr val="004F59"/>
              </a:solidFill>
            </a:endParaRPr>
          </a:p>
          <a:p>
            <a:pPr marL="187849" lvl="0" indent="-187849" defTabSz="904830">
              <a:spcBef>
                <a:spcPct val="20000"/>
              </a:spcBef>
              <a:buFont typeface="Arial" pitchFamily="34" charset="0"/>
              <a:buChar char="•"/>
            </a:pPr>
            <a:r>
              <a:rPr lang="nb-NO" sz="1200" dirty="0">
                <a:solidFill>
                  <a:srgbClr val="004F59"/>
                </a:solidFill>
              </a:rPr>
              <a:t>Markedsandelen i Hå kommune er 21,4 %.</a:t>
            </a:r>
          </a:p>
          <a:p>
            <a:pPr marL="187849" lvl="0" indent="-187849" defTabSz="904830">
              <a:spcBef>
                <a:spcPct val="20000"/>
              </a:spcBef>
              <a:buFont typeface="Arial" pitchFamily="34" charset="0"/>
              <a:buChar char="•"/>
            </a:pPr>
            <a:endParaRPr lang="nb-NO" sz="1200" dirty="0">
              <a:solidFill>
                <a:srgbClr val="004F59"/>
              </a:solidFill>
            </a:endParaRPr>
          </a:p>
          <a:p>
            <a:pPr marL="187849" lvl="0" indent="-187849" defTabSz="904830">
              <a:spcBef>
                <a:spcPct val="20000"/>
              </a:spcBef>
              <a:buFont typeface="Arial" pitchFamily="34" charset="0"/>
              <a:buChar char="•"/>
            </a:pPr>
            <a:r>
              <a:rPr lang="nb-NO" sz="1200" dirty="0">
                <a:solidFill>
                  <a:srgbClr val="004F59"/>
                </a:solidFill>
              </a:rPr>
              <a:t>Markedsandelene er beregnet med utgangspunkt i antall pantsatte boliger.</a:t>
            </a:r>
          </a:p>
          <a:p>
            <a:pPr marL="187849" lvl="0" indent="-187849" defTabSz="904830">
              <a:spcBef>
                <a:spcPct val="20000"/>
              </a:spcBef>
              <a:buFont typeface="Arial" pitchFamily="34" charset="0"/>
              <a:buChar char="•"/>
            </a:pPr>
            <a:endParaRPr lang="nb-NO" sz="1200" dirty="0">
              <a:solidFill>
                <a:srgbClr val="004F59"/>
              </a:solidFill>
            </a:endParaRPr>
          </a:p>
          <a:p>
            <a:pPr marL="187849" lvl="0" indent="-187849" defTabSz="904830">
              <a:spcBef>
                <a:spcPct val="20000"/>
              </a:spcBef>
              <a:buFont typeface="Arial" pitchFamily="34" charset="0"/>
              <a:buChar char="•"/>
            </a:pPr>
            <a:r>
              <a:rPr lang="nb-NO" sz="1200" dirty="0">
                <a:solidFill>
                  <a:srgbClr val="004F59"/>
                </a:solidFill>
              </a:rPr>
              <a:t>Samlet innbyggertall i de 3 kommunene er ca. 55 000.</a:t>
            </a:r>
          </a:p>
          <a:p>
            <a:pPr marL="187849" lvl="0" indent="-187849" defTabSz="904830">
              <a:spcBef>
                <a:spcPct val="20000"/>
              </a:spcBef>
              <a:buFont typeface="Arial" pitchFamily="34" charset="0"/>
              <a:buChar char="•"/>
            </a:pPr>
            <a:endParaRPr lang="nb-NO" sz="1200" dirty="0">
              <a:solidFill>
                <a:srgbClr val="004F59"/>
              </a:solidFill>
            </a:endParaRPr>
          </a:p>
          <a:p>
            <a:pPr marL="187849" lvl="0" indent="-187849" defTabSz="904830">
              <a:spcBef>
                <a:spcPct val="20000"/>
              </a:spcBef>
              <a:buFont typeface="Arial" pitchFamily="34" charset="0"/>
              <a:buChar char="•"/>
            </a:pPr>
            <a:r>
              <a:rPr lang="nb-NO" sz="1200" dirty="0">
                <a:solidFill>
                  <a:srgbClr val="004F59"/>
                </a:solidFill>
              </a:rPr>
              <a:t>Landbruk er en viktig næring i bankens primære markedsområde – vår markedsandel her er i overkant av 43 %.</a:t>
            </a:r>
          </a:p>
          <a:p>
            <a:pPr marL="641137" lvl="1" indent="-187849" defTabSz="904830">
              <a:spcBef>
                <a:spcPct val="20000"/>
              </a:spcBef>
              <a:buFont typeface="Arial" pitchFamily="34" charset="0"/>
              <a:buChar char="•"/>
            </a:pPr>
            <a:endParaRPr lang="nb-NO" sz="1200" dirty="0">
              <a:solidFill>
                <a:srgbClr val="004F59"/>
              </a:solidFill>
            </a:endParaRPr>
          </a:p>
          <a:p>
            <a:pPr marL="563579" lvl="2" indent="-187849" defTabSz="904830">
              <a:spcBef>
                <a:spcPct val="20000"/>
              </a:spcBef>
              <a:buFont typeface="Arial" pitchFamily="34" charset="0"/>
              <a:buChar char="•"/>
            </a:pPr>
            <a:endParaRPr lang="nb-NO" sz="1200" dirty="0">
              <a:solidFill>
                <a:srgbClr val="004F59"/>
              </a:solidFill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8CF1CCA-36D1-40E8-BD21-3E75F50BB967}"/>
              </a:ext>
            </a:extLst>
          </p:cNvPr>
          <p:cNvSpPr/>
          <p:nvPr/>
        </p:nvSpPr>
        <p:spPr>
          <a:xfrm>
            <a:off x="918433" y="6463329"/>
            <a:ext cx="21723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800" dirty="0">
                <a:solidFill>
                  <a:srgbClr val="004F59"/>
                </a:solidFill>
              </a:rPr>
              <a:t>Kilder: Eiendomsverdi og </a:t>
            </a:r>
            <a:r>
              <a:rPr lang="nb-NO" sz="800" dirty="0" err="1">
                <a:solidFill>
                  <a:srgbClr val="004F59"/>
                </a:solidFill>
              </a:rPr>
              <a:t>Early</a:t>
            </a:r>
            <a:r>
              <a:rPr lang="nb-NO" sz="800" dirty="0">
                <a:solidFill>
                  <a:srgbClr val="004F59"/>
                </a:solidFill>
              </a:rPr>
              <a:t> </a:t>
            </a:r>
            <a:r>
              <a:rPr lang="nb-NO" sz="800" dirty="0" err="1">
                <a:solidFill>
                  <a:srgbClr val="004F59"/>
                </a:solidFill>
              </a:rPr>
              <a:t>Warning</a:t>
            </a:r>
            <a:r>
              <a:rPr lang="nb-NO" sz="800" dirty="0">
                <a:solidFill>
                  <a:srgbClr val="004F59"/>
                </a:solidFill>
              </a:rPr>
              <a:t>.</a:t>
            </a:r>
          </a:p>
        </p:txBody>
      </p:sp>
      <p:pic>
        <p:nvPicPr>
          <p:cNvPr id="1027" name="Bilde 1">
            <a:extLst>
              <a:ext uri="{FF2B5EF4-FFF2-40B4-BE49-F238E27FC236}">
                <a16:creationId xmlns:a16="http://schemas.microsoft.com/office/drawing/2014/main" id="{57E7AF11-C9B4-46FE-83FC-A36E623DA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4" y="2277703"/>
            <a:ext cx="2577744" cy="392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07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94F902-A505-41F4-98AD-5484E2E33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41" y="646788"/>
            <a:ext cx="7901403" cy="672217"/>
          </a:xfrm>
        </p:spPr>
        <p:txBody>
          <a:bodyPr>
            <a:normAutofit/>
          </a:bodyPr>
          <a:lstStyle/>
          <a:p>
            <a:r>
              <a:rPr lang="nb-NO" dirty="0"/>
              <a:t>Betydelig høyere utlånsvekst på PM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E39219-14D2-4B2C-8F09-C00B5BC42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7FB8159-825D-4FCB-9B6D-8D1829C80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43" y="1569904"/>
            <a:ext cx="8007869" cy="459619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F2E4D5D-CC25-4EC3-81EF-55F358A5AFA9}"/>
              </a:ext>
            </a:extLst>
          </p:cNvPr>
          <p:cNvSpPr txBox="1"/>
          <p:nvPr/>
        </p:nvSpPr>
        <p:spPr>
          <a:xfrm>
            <a:off x="454399" y="6447038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rgbClr val="004F59"/>
                </a:solidFill>
              </a:rPr>
              <a:t>12 </a:t>
            </a:r>
            <a:r>
              <a:rPr lang="nb-NO" sz="1000" dirty="0" err="1">
                <a:solidFill>
                  <a:srgbClr val="004F59"/>
                </a:solidFill>
              </a:rPr>
              <a:t>mnd</a:t>
            </a:r>
            <a:r>
              <a:rPr lang="nb-NO" sz="1000" dirty="0">
                <a:solidFill>
                  <a:srgbClr val="004F59"/>
                </a:solidFill>
              </a:rPr>
              <a:t> vekst– inkl. lån overført til Eika boligkreditt</a:t>
            </a:r>
          </a:p>
          <a:p>
            <a:r>
              <a:rPr lang="nb-NO" sz="1000" dirty="0">
                <a:solidFill>
                  <a:srgbClr val="004F59"/>
                </a:solidFill>
              </a:rPr>
              <a:t>Kilde kredittvekst: </a:t>
            </a:r>
            <a:r>
              <a:rPr lang="nb-NO" sz="1000" dirty="0" err="1">
                <a:solidFill>
                  <a:srgbClr val="004F59"/>
                </a:solidFill>
              </a:rPr>
              <a:t>Early</a:t>
            </a:r>
            <a:r>
              <a:rPr lang="nb-NO" sz="1000" dirty="0">
                <a:solidFill>
                  <a:srgbClr val="004F59"/>
                </a:solidFill>
              </a:rPr>
              <a:t> </a:t>
            </a:r>
            <a:r>
              <a:rPr lang="nb-NO" sz="1000" dirty="0" err="1">
                <a:solidFill>
                  <a:srgbClr val="004F59"/>
                </a:solidFill>
              </a:rPr>
              <a:t>Warning</a:t>
            </a:r>
            <a:r>
              <a:rPr lang="nb-NO" sz="1000" dirty="0">
                <a:solidFill>
                  <a:srgbClr val="004F59"/>
                </a:solidFill>
              </a:rPr>
              <a:t> / SSB. </a:t>
            </a:r>
          </a:p>
        </p:txBody>
      </p:sp>
    </p:spTree>
    <p:extLst>
      <p:ext uri="{BB962C8B-B14F-4D97-AF65-F5344CB8AC3E}">
        <p14:creationId xmlns:p14="http://schemas.microsoft.com/office/powerpoint/2010/main" val="55649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698384-8C0D-4005-AEFE-F7A6C6448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370" y="-91001"/>
            <a:ext cx="6625856" cy="856499"/>
          </a:xfrm>
        </p:spPr>
        <p:txBody>
          <a:bodyPr/>
          <a:lstStyle/>
          <a:p>
            <a:r>
              <a:rPr lang="nb-NO" dirty="0"/>
              <a:t>Bærekraft i praksis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7C87E95-85A3-4982-95CD-235C81E35E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 descr="Et bilde som inneholder utendørs, himmel, bilvei, vei&#10;&#10;Automatisk generert beskrivelse">
            <a:extLst>
              <a:ext uri="{FF2B5EF4-FFF2-40B4-BE49-F238E27FC236}">
                <a16:creationId xmlns:a16="http://schemas.microsoft.com/office/drawing/2014/main" id="{89E3E494-5C8B-49BF-8DA0-AFBE93D4CD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79"/>
          <a:stretch/>
        </p:blipFill>
        <p:spPr>
          <a:xfrm>
            <a:off x="-12241" y="1041129"/>
            <a:ext cx="9146155" cy="5348014"/>
          </a:xfrm>
          <a:prstGeom prst="rect">
            <a:avLst/>
          </a:prstGeom>
        </p:spPr>
      </p:pic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63AA5431-D510-4D5B-89D6-932A3F55C35C}"/>
              </a:ext>
            </a:extLst>
          </p:cNvPr>
          <p:cNvSpPr/>
          <p:nvPr/>
        </p:nvSpPr>
        <p:spPr>
          <a:xfrm>
            <a:off x="114448" y="4494010"/>
            <a:ext cx="3913048" cy="1584176"/>
          </a:xfrm>
          <a:prstGeom prst="roundRect">
            <a:avLst/>
          </a:prstGeom>
          <a:solidFill>
            <a:srgbClr val="00B050">
              <a:alpha val="6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dirty="0"/>
              <a:t>Rehabilitering av hovedkontoret gir betydelig energibesparelse</a:t>
            </a:r>
          </a:p>
          <a:p>
            <a:endParaRPr lang="nb-NO" sz="1400" dirty="0"/>
          </a:p>
          <a:p>
            <a:r>
              <a:rPr lang="nb-NO" sz="1200" b="1" dirty="0"/>
              <a:t>   48 % besparelse på levert energi i bygget*</a:t>
            </a:r>
          </a:p>
          <a:p>
            <a:r>
              <a:rPr lang="nb-NO" sz="1200" dirty="0"/>
              <a:t>   39 % flere arbeidsplasser (38 til 53)</a:t>
            </a:r>
          </a:p>
          <a:p>
            <a:r>
              <a:rPr lang="nb-NO" sz="1200" b="1" dirty="0"/>
              <a:t>= 63% besparelse i energi pr arbeidsplass  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C1142D19-A8B8-40CE-8EA8-79100CB128FF}"/>
              </a:ext>
            </a:extLst>
          </p:cNvPr>
          <p:cNvCxnSpPr>
            <a:cxnSpLocks/>
          </p:cNvCxnSpPr>
          <p:nvPr/>
        </p:nvCxnSpPr>
        <p:spPr>
          <a:xfrm>
            <a:off x="756370" y="765498"/>
            <a:ext cx="423035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e 8">
            <a:extLst>
              <a:ext uri="{FF2B5EF4-FFF2-40B4-BE49-F238E27FC236}">
                <a16:creationId xmlns:a16="http://schemas.microsoft.com/office/drawing/2014/main" id="{D832BA82-539C-4B15-8C19-0B91CD4FE9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79" t="9235" r="34519" b="12540"/>
          <a:stretch/>
        </p:blipFill>
        <p:spPr>
          <a:xfrm>
            <a:off x="165291" y="75548"/>
            <a:ext cx="465100" cy="827766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45C66FA-0618-4A4E-AB18-AC978EF796D6}"/>
              </a:ext>
            </a:extLst>
          </p:cNvPr>
          <p:cNvSpPr txBox="1"/>
          <p:nvPr/>
        </p:nvSpPr>
        <p:spPr>
          <a:xfrm>
            <a:off x="133445" y="6598146"/>
            <a:ext cx="41513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rgbClr val="004F59"/>
                </a:solidFill>
              </a:rPr>
              <a:t>* Foreløpig simulering av energibehov ved rehabilitering - Prosjektil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BBFAD8B-DF92-41D1-99AA-CD0FC5E2D83B}"/>
              </a:ext>
            </a:extLst>
          </p:cNvPr>
          <p:cNvSpPr/>
          <p:nvPr/>
        </p:nvSpPr>
        <p:spPr>
          <a:xfrm>
            <a:off x="6949059" y="2502560"/>
            <a:ext cx="2184856" cy="1590073"/>
          </a:xfrm>
          <a:prstGeom prst="ellipse">
            <a:avLst/>
          </a:prstGeom>
          <a:solidFill>
            <a:srgbClr val="00B050">
              <a:alpha val="6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100" dirty="0"/>
              <a:t>Oppdalskifer på fasader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000" dirty="0"/>
              <a:t>Norsk/kortreist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000" dirty="0"/>
              <a:t>Lang levetid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000" dirty="0"/>
              <a:t>Vedlikeholdsfri </a:t>
            </a:r>
            <a:endParaRPr lang="nb-NO" sz="900" b="1" dirty="0"/>
          </a:p>
        </p:txBody>
      </p:sp>
    </p:spTree>
    <p:extLst>
      <p:ext uri="{BB962C8B-B14F-4D97-AF65-F5344CB8AC3E}">
        <p14:creationId xmlns:p14="http://schemas.microsoft.com/office/powerpoint/2010/main" val="6188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FF69EE-258F-495F-B46D-50621CAF8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22" y="594980"/>
            <a:ext cx="6569811" cy="672217"/>
          </a:xfrm>
        </p:spPr>
        <p:txBody>
          <a:bodyPr>
            <a:normAutofit fontScale="90000"/>
          </a:bodyPr>
          <a:lstStyle/>
          <a:p>
            <a:r>
              <a:rPr lang="nb-NO" dirty="0"/>
              <a:t>Kundeutbytte godkjent i 2021 – </a:t>
            </a:r>
            <a:br>
              <a:rPr lang="nb-NO" dirty="0"/>
            </a:br>
            <a:r>
              <a:rPr lang="nb-NO" sz="2200" dirty="0"/>
              <a:t>første utbetaling til våren 2022*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1EFBF54-C72F-4498-B434-057ED7812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5" y="1730105"/>
            <a:ext cx="7823997" cy="1684391"/>
          </a:xfrm>
        </p:spPr>
      </p:pic>
      <p:pic>
        <p:nvPicPr>
          <p:cNvPr id="7" name="Bilde 6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2DE4D27D-F2A5-4A04-AEB7-2C2FA575F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918" y="3475926"/>
            <a:ext cx="2781722" cy="278172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F8A2D3D-A305-4D23-A0E2-90D9E283F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" y="3475926"/>
            <a:ext cx="5580906" cy="278868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EC126C35-2B73-4564-9975-49782C48FD8E}"/>
              </a:ext>
            </a:extLst>
          </p:cNvPr>
          <p:cNvSpPr txBox="1"/>
          <p:nvPr/>
        </p:nvSpPr>
        <p:spPr>
          <a:xfrm>
            <a:off x="540346" y="6454130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rgbClr val="004F59"/>
                </a:solidFill>
              </a:rPr>
              <a:t>* Forutsatt ingen restriksjoner på utbytteutbetaling</a:t>
            </a:r>
          </a:p>
        </p:txBody>
      </p:sp>
    </p:spTree>
    <p:extLst>
      <p:ext uri="{BB962C8B-B14F-4D97-AF65-F5344CB8AC3E}">
        <p14:creationId xmlns:p14="http://schemas.microsoft.com/office/powerpoint/2010/main" val="68282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5388" y="5547471"/>
            <a:ext cx="2235807" cy="664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73" tIns="45468" rIns="90873" bIns="45468" rtlCol="0" anchor="ctr"/>
          <a:lstStyle/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615851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Resultat etter skatt</a:t>
            </a: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615851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615851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EK-avkastning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25389" y="3874537"/>
            <a:ext cx="2288296" cy="664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73" tIns="45468" rIns="90873" bIns="45468" rtlCol="0" anchor="ctr"/>
          <a:lstStyle/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615851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Kostnadsandel</a:t>
            </a: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615851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Kostnadsandel uten verdipapirer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30678" y="4711004"/>
            <a:ext cx="2230518" cy="664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73" tIns="45468" rIns="90873" bIns="45468" rtlCol="0" anchor="ctr"/>
          <a:lstStyle/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615851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Tapsavsetning utlån</a:t>
            </a: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615851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% av utlån</a:t>
            </a: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615851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% av utlån med EBK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00106" y="2205374"/>
            <a:ext cx="2251543" cy="664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73" tIns="45468" rIns="90873" bIns="45468" rtlCol="0" anchor="ctr"/>
          <a:lstStyle/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615851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Ren kjernekapital*</a:t>
            </a: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615851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Leverage ratio* </a:t>
            </a: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srgbClr val="615851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(uvektet kjernekapitalandel)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62844" y="5560177"/>
            <a:ext cx="1385008" cy="65210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33" tIns="45468" rIns="90873" bIns="45468" rtlCol="0" anchor="ctr"/>
          <a:lstStyle/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Kr 115,4 mill</a:t>
            </a: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(100,1)</a:t>
            </a: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7,7 % 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(7,0)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8460" y="4711004"/>
            <a:ext cx="1386101" cy="664808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33" tIns="45468" rIns="90873" bIns="45468" rtlCol="0" anchor="ctr"/>
          <a:lstStyle/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Kr -6,4 mill (16,5) </a:t>
            </a:r>
            <a:b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</a:b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-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0,05 % 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(0,14)</a:t>
            </a: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-0,03 % 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(0,09)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61195" y="3874537"/>
            <a:ext cx="1391945" cy="664808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33" tIns="45468" rIns="90873" bIns="45468" rtlCol="0" anchor="ctr"/>
          <a:lstStyle/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46,4 % 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(44,6)</a:t>
            </a: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46,4 % 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(44,9)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28009" y="2205582"/>
            <a:ext cx="1362134" cy="664807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33" tIns="45468" rIns="90873" bIns="45468" rtlCol="0" anchor="ctr"/>
          <a:lstStyle/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19,3 % 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(19,4)</a:t>
            </a: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9,6 %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</a:t>
            </a: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(9,6)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5389" y="2209639"/>
            <a:ext cx="2259786" cy="664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73" tIns="45468" rIns="90873" bIns="45468" rtlCol="0" anchor="ctr"/>
          <a:lstStyle/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615851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Rentenetto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61195" y="2209639"/>
            <a:ext cx="1386101" cy="664808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33" tIns="45468" rIns="90873" bIns="45468" rtlCol="0" anchor="ctr"/>
          <a:lstStyle/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1,42 % </a:t>
            </a: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(1,47)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31793" y="981200"/>
            <a:ext cx="7901403" cy="67221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391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j-ea"/>
                <a:cs typeface="+mj-cs"/>
              </a:rPr>
              <a:t>Hovedtall pr 30.09.2021 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j-ea"/>
                <a:cs typeface="+mj-cs"/>
              </a:rPr>
              <a:t>(pr 30.09.2020)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5388" y="3050202"/>
            <a:ext cx="2241651" cy="664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73" tIns="45468" rIns="90873" bIns="45468" rtlCol="0" anchor="ctr"/>
          <a:lstStyle/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615851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Andre inntekter</a:t>
            </a: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615851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Herav nto provisjoner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67038" y="3050202"/>
            <a:ext cx="1386101" cy="664808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33" tIns="45468" rIns="90873" bIns="45468" rtlCol="0" anchor="ctr"/>
          <a:lstStyle/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0,82 % 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(0,81)</a:t>
            </a: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0,57 %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(0,51)</a:t>
            </a: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25" name="Plassholder for lysbildenumm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881E5-4718-4C99-982F-7259FF6FE248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BEB8B4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pPr marL="0" marR="0" lvl="0" indent="0" algn="l" defTabSz="906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BEB8B4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8" name="Rectangle 9"/>
          <p:cNvSpPr/>
          <p:nvPr/>
        </p:nvSpPr>
        <p:spPr>
          <a:xfrm>
            <a:off x="4900106" y="3050202"/>
            <a:ext cx="2251543" cy="664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73" tIns="45468" rIns="90873" bIns="45468" rtlCol="0" anchor="ctr"/>
          <a:lstStyle/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615851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Innskuddsdekning</a:t>
            </a: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615851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Innsk.dekn. med EBK</a:t>
            </a:r>
          </a:p>
        </p:txBody>
      </p:sp>
      <p:sp>
        <p:nvSpPr>
          <p:cNvPr id="23" name="Rectangle 13"/>
          <p:cNvSpPr/>
          <p:nvPr/>
        </p:nvSpPr>
        <p:spPr>
          <a:xfrm>
            <a:off x="7128009" y="3050410"/>
            <a:ext cx="1362134" cy="664807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33" tIns="45468" rIns="90873" bIns="45468" rtlCol="0" anchor="ctr"/>
          <a:lstStyle/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81,3 % 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(78,9)</a:t>
            </a: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56,8 % 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(55,0)</a:t>
            </a:r>
          </a:p>
        </p:txBody>
      </p:sp>
      <p:sp>
        <p:nvSpPr>
          <p:cNvPr id="24" name="Rectangle 9"/>
          <p:cNvSpPr/>
          <p:nvPr/>
        </p:nvSpPr>
        <p:spPr>
          <a:xfrm>
            <a:off x="4900105" y="3882468"/>
            <a:ext cx="2227903" cy="664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73" tIns="45468" rIns="90873" bIns="45468" rtlCol="0" anchor="ctr"/>
          <a:lstStyle/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615851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Overføringsgrad EBK</a:t>
            </a:r>
          </a:p>
        </p:txBody>
      </p:sp>
      <p:sp>
        <p:nvSpPr>
          <p:cNvPr id="26" name="Rectangle 13"/>
          <p:cNvSpPr/>
          <p:nvPr/>
        </p:nvSpPr>
        <p:spPr>
          <a:xfrm>
            <a:off x="7128009" y="3882469"/>
            <a:ext cx="1362134" cy="664807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33" tIns="45468" rIns="90873" bIns="45468" rtlCol="0" anchor="ctr"/>
          <a:lstStyle/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39,2 % 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(39,6)</a:t>
            </a:r>
          </a:p>
        </p:txBody>
      </p:sp>
      <p:sp>
        <p:nvSpPr>
          <p:cNvPr id="27" name="Rectangle 9"/>
          <p:cNvSpPr/>
          <p:nvPr/>
        </p:nvSpPr>
        <p:spPr>
          <a:xfrm>
            <a:off x="4900106" y="5547471"/>
            <a:ext cx="2227903" cy="664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73" tIns="45468" rIns="90873" bIns="45468" rtlCol="0" anchor="ctr"/>
          <a:lstStyle/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615851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Forretningskapital</a:t>
            </a:r>
          </a:p>
        </p:txBody>
      </p:sp>
      <p:sp>
        <p:nvSpPr>
          <p:cNvPr id="28" name="Rectangle 13"/>
          <p:cNvSpPr/>
          <p:nvPr/>
        </p:nvSpPr>
        <p:spPr>
          <a:xfrm>
            <a:off x="7128009" y="5547679"/>
            <a:ext cx="1362134" cy="664807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33" tIns="45468" rIns="90873" bIns="45468" rtlCol="0" anchor="ctr"/>
          <a:lstStyle/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Kr 21,5 mrd 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(20,2)</a:t>
            </a:r>
          </a:p>
        </p:txBody>
      </p:sp>
      <p:sp>
        <p:nvSpPr>
          <p:cNvPr id="29" name="Rectangle 9"/>
          <p:cNvSpPr/>
          <p:nvPr/>
        </p:nvSpPr>
        <p:spPr>
          <a:xfrm>
            <a:off x="4900106" y="4711004"/>
            <a:ext cx="2251543" cy="664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73" tIns="45468" rIns="90873" bIns="45468" rtlCol="0" anchor="ctr"/>
          <a:lstStyle/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615851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Overført volum EBK</a:t>
            </a:r>
          </a:p>
        </p:txBody>
      </p:sp>
      <p:sp>
        <p:nvSpPr>
          <p:cNvPr id="30" name="Rectangle 13"/>
          <p:cNvSpPr/>
          <p:nvPr/>
        </p:nvSpPr>
        <p:spPr>
          <a:xfrm>
            <a:off x="7128009" y="4711212"/>
            <a:ext cx="1362134" cy="664807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33" tIns="45468" rIns="90873" bIns="45468" rtlCol="0" anchor="ctr"/>
          <a:lstStyle/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Kr 5 486 mill </a:t>
            </a:r>
          </a:p>
          <a:p>
            <a:pPr marL="0" marR="0" lvl="0" indent="0" algn="ctr" defTabSz="907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(5 279)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631793" y="6456769"/>
            <a:ext cx="29979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* Før forholdsmessig konsolidering, uten tillagt resultat.</a:t>
            </a:r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8E1164F0-1E2E-4056-B504-B41ECC78F47B}"/>
              </a:ext>
            </a:extLst>
          </p:cNvPr>
          <p:cNvSpPr/>
          <p:nvPr/>
        </p:nvSpPr>
        <p:spPr>
          <a:xfrm rot="5400000">
            <a:off x="4240391" y="2398493"/>
            <a:ext cx="664806" cy="29339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37" name="Pil: høyre 36">
            <a:extLst>
              <a:ext uri="{FF2B5EF4-FFF2-40B4-BE49-F238E27FC236}">
                <a16:creationId xmlns:a16="http://schemas.microsoft.com/office/drawing/2014/main" id="{90C7942E-58D3-41AF-B9A7-8850FD3A880D}"/>
              </a:ext>
            </a:extLst>
          </p:cNvPr>
          <p:cNvSpPr/>
          <p:nvPr/>
        </p:nvSpPr>
        <p:spPr>
          <a:xfrm rot="16200000">
            <a:off x="8487840" y="4900415"/>
            <a:ext cx="672217" cy="293396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38" name="Pil: høyre 37">
            <a:extLst>
              <a:ext uri="{FF2B5EF4-FFF2-40B4-BE49-F238E27FC236}">
                <a16:creationId xmlns:a16="http://schemas.microsoft.com/office/drawing/2014/main" id="{C4924319-05AB-4ED9-87E4-96FF981BBB4A}"/>
              </a:ext>
            </a:extLst>
          </p:cNvPr>
          <p:cNvSpPr/>
          <p:nvPr/>
        </p:nvSpPr>
        <p:spPr>
          <a:xfrm rot="16200000">
            <a:off x="8487840" y="5736882"/>
            <a:ext cx="672217" cy="293396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3E871A61-42C8-4054-8B73-484707F0B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407783" y="3873291"/>
            <a:ext cx="353599" cy="664811"/>
          </a:xfrm>
          <a:prstGeom prst="rect">
            <a:avLst/>
          </a:prstGeom>
        </p:spPr>
      </p:pic>
      <p:pic>
        <p:nvPicPr>
          <p:cNvPr id="36" name="Bilde 35">
            <a:extLst>
              <a:ext uri="{FF2B5EF4-FFF2-40B4-BE49-F238E27FC236}">
                <a16:creationId xmlns:a16="http://schemas.microsoft.com/office/drawing/2014/main" id="{426CF10A-6957-483A-B6AD-DE72B7EF9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399176" y="4711002"/>
            <a:ext cx="359695" cy="664809"/>
          </a:xfrm>
          <a:prstGeom prst="rect">
            <a:avLst/>
          </a:prstGeom>
        </p:spPr>
      </p:pic>
      <p:pic>
        <p:nvPicPr>
          <p:cNvPr id="39" name="Bilde 38">
            <a:extLst>
              <a:ext uri="{FF2B5EF4-FFF2-40B4-BE49-F238E27FC236}">
                <a16:creationId xmlns:a16="http://schemas.microsoft.com/office/drawing/2014/main" id="{0A84680D-EE9B-4147-AE31-8DFC7A4A3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785" y="5560178"/>
            <a:ext cx="359695" cy="649867"/>
          </a:xfrm>
          <a:prstGeom prst="rect">
            <a:avLst/>
          </a:prstGeom>
        </p:spPr>
      </p:pic>
      <p:pic>
        <p:nvPicPr>
          <p:cNvPr id="42" name="Bilde 41">
            <a:extLst>
              <a:ext uri="{FF2B5EF4-FFF2-40B4-BE49-F238E27FC236}">
                <a16:creationId xmlns:a16="http://schemas.microsoft.com/office/drawing/2014/main" id="{73FD6995-6C50-49F9-BC80-2FD78308A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688" y="3061959"/>
            <a:ext cx="359695" cy="653051"/>
          </a:xfrm>
          <a:prstGeom prst="rect">
            <a:avLst/>
          </a:prstGeom>
        </p:spPr>
      </p:pic>
      <p:sp>
        <p:nvSpPr>
          <p:cNvPr id="35" name="Pil: høyre 34">
            <a:extLst>
              <a:ext uri="{FF2B5EF4-FFF2-40B4-BE49-F238E27FC236}">
                <a16:creationId xmlns:a16="http://schemas.microsoft.com/office/drawing/2014/main" id="{686ABA77-4CFA-4368-827F-E43C87EA702C}"/>
              </a:ext>
            </a:extLst>
          </p:cNvPr>
          <p:cNvSpPr/>
          <p:nvPr/>
        </p:nvSpPr>
        <p:spPr>
          <a:xfrm rot="16200000">
            <a:off x="8487841" y="3232203"/>
            <a:ext cx="672217" cy="293396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43" name="Pil: høyre 42">
            <a:extLst>
              <a:ext uri="{FF2B5EF4-FFF2-40B4-BE49-F238E27FC236}">
                <a16:creationId xmlns:a16="http://schemas.microsoft.com/office/drawing/2014/main" id="{5FF1E6D5-054B-407F-8534-55C63A61110A}"/>
              </a:ext>
            </a:extLst>
          </p:cNvPr>
          <p:cNvSpPr/>
          <p:nvPr/>
        </p:nvSpPr>
        <p:spPr>
          <a:xfrm rot="5400000">
            <a:off x="8491545" y="4059001"/>
            <a:ext cx="664806" cy="29339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40" name="Pil: høyre 39">
            <a:extLst>
              <a:ext uri="{FF2B5EF4-FFF2-40B4-BE49-F238E27FC236}">
                <a16:creationId xmlns:a16="http://schemas.microsoft.com/office/drawing/2014/main" id="{C13A1B85-F65A-4142-B4A2-D952F665D2FA}"/>
              </a:ext>
            </a:extLst>
          </p:cNvPr>
          <p:cNvSpPr/>
          <p:nvPr/>
        </p:nvSpPr>
        <p:spPr>
          <a:xfrm rot="5400000">
            <a:off x="8479882" y="2405405"/>
            <a:ext cx="664806" cy="29339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17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/>
              <a:t>Utvikling i resultatposter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261771"/>
              </p:ext>
            </p:extLst>
          </p:nvPr>
        </p:nvGraphicFramePr>
        <p:xfrm>
          <a:off x="396330" y="2091330"/>
          <a:ext cx="8108472" cy="4249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596906" y="1845618"/>
            <a:ext cx="321649" cy="245712"/>
          </a:xfrm>
          <a:prstGeom prst="rect">
            <a:avLst/>
          </a:prstGeom>
          <a:noFill/>
        </p:spPr>
        <p:txBody>
          <a:bodyPr wrap="square" lIns="90873" tIns="45468" rIns="90873" bIns="45468" rtlCol="0">
            <a:spAutoFit/>
          </a:bodyPr>
          <a:lstStyle/>
          <a:p>
            <a:r>
              <a:rPr lang="nb-NO" sz="1000" dirty="0">
                <a:solidFill>
                  <a:srgbClr val="004F59"/>
                </a:solidFill>
              </a:rPr>
              <a:t>%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1E5-4718-4C99-982F-7259FF6FE248}" type="slidenum">
              <a:rPr lang="nb-NO" smtClean="0"/>
              <a:t>9</a:t>
            </a:fld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918555" y="6460456"/>
            <a:ext cx="53816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>
                <a:solidFill>
                  <a:srgbClr val="004F59"/>
                </a:solidFill>
              </a:rPr>
              <a:t>FVK = forvaltningskapital, RVB = risikovektet balanse (beregningsgrunnlag i forhold til kapitaldekning). </a:t>
            </a:r>
          </a:p>
        </p:txBody>
      </p:sp>
    </p:spTree>
    <p:extLst>
      <p:ext uri="{BB962C8B-B14F-4D97-AF65-F5344CB8AC3E}">
        <p14:creationId xmlns:p14="http://schemas.microsoft.com/office/powerpoint/2010/main" val="2482502110"/>
      </p:ext>
    </p:extLst>
  </p:cSld>
  <p:clrMapOvr>
    <a:masterClrMapping/>
  </p:clrMapOvr>
</p:sld>
</file>

<file path=ppt/theme/theme1.xml><?xml version="1.0" encoding="utf-8"?>
<a:theme xmlns:a="http://schemas.openxmlformats.org/drawingml/2006/main" name="PPT mal JBS">
  <a:themeElements>
    <a:clrScheme name="Jaeren Sparebank">
      <a:dk1>
        <a:srgbClr val="253746"/>
      </a:dk1>
      <a:lt1>
        <a:sysClr val="window" lastClr="FFFFFF"/>
      </a:lt1>
      <a:dk2>
        <a:srgbClr val="000000"/>
      </a:dk2>
      <a:lt2>
        <a:srgbClr val="BEB8B4"/>
      </a:lt2>
      <a:accent1>
        <a:srgbClr val="63B1BC"/>
      </a:accent1>
      <a:accent2>
        <a:srgbClr val="DF4661"/>
      </a:accent2>
      <a:accent3>
        <a:srgbClr val="DFD1A7"/>
      </a:accent3>
      <a:accent4>
        <a:srgbClr val="E6E7E9"/>
      </a:accent4>
      <a:accent5>
        <a:srgbClr val="FFFFFF"/>
      </a:accent5>
      <a:accent6>
        <a:srgbClr val="BEB8B4"/>
      </a:accent6>
      <a:hlink>
        <a:srgbClr val="63B1BC"/>
      </a:hlink>
      <a:folHlink>
        <a:srgbClr val="9CDBD9"/>
      </a:folHlink>
    </a:clrScheme>
    <a:fontScheme name="Eik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4F59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3_PPT mal JBS">
  <a:themeElements>
    <a:clrScheme name="Jaeren Sparebank">
      <a:dk1>
        <a:srgbClr val="253746"/>
      </a:dk1>
      <a:lt1>
        <a:sysClr val="window" lastClr="FFFFFF"/>
      </a:lt1>
      <a:dk2>
        <a:srgbClr val="000000"/>
      </a:dk2>
      <a:lt2>
        <a:srgbClr val="BEB8B4"/>
      </a:lt2>
      <a:accent1>
        <a:srgbClr val="63B1BC"/>
      </a:accent1>
      <a:accent2>
        <a:srgbClr val="DF4661"/>
      </a:accent2>
      <a:accent3>
        <a:srgbClr val="DFD1A7"/>
      </a:accent3>
      <a:accent4>
        <a:srgbClr val="E6E7E9"/>
      </a:accent4>
      <a:accent5>
        <a:srgbClr val="FFFFFF"/>
      </a:accent5>
      <a:accent6>
        <a:srgbClr val="BEB8B4"/>
      </a:accent6>
      <a:hlink>
        <a:srgbClr val="63B1BC"/>
      </a:hlink>
      <a:folHlink>
        <a:srgbClr val="9CDBD9"/>
      </a:folHlink>
    </a:clrScheme>
    <a:fontScheme name="Eik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4F59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8_PPT mal JBS">
  <a:themeElements>
    <a:clrScheme name="Jaeren Sparebank">
      <a:dk1>
        <a:srgbClr val="253746"/>
      </a:dk1>
      <a:lt1>
        <a:sysClr val="window" lastClr="FFFFFF"/>
      </a:lt1>
      <a:dk2>
        <a:srgbClr val="000000"/>
      </a:dk2>
      <a:lt2>
        <a:srgbClr val="BEB8B4"/>
      </a:lt2>
      <a:accent1>
        <a:srgbClr val="63B1BC"/>
      </a:accent1>
      <a:accent2>
        <a:srgbClr val="DF4661"/>
      </a:accent2>
      <a:accent3>
        <a:srgbClr val="DFD1A7"/>
      </a:accent3>
      <a:accent4>
        <a:srgbClr val="E6E7E9"/>
      </a:accent4>
      <a:accent5>
        <a:srgbClr val="FFFFFF"/>
      </a:accent5>
      <a:accent6>
        <a:srgbClr val="BEB8B4"/>
      </a:accent6>
      <a:hlink>
        <a:srgbClr val="63B1BC"/>
      </a:hlink>
      <a:folHlink>
        <a:srgbClr val="9CDBD9"/>
      </a:folHlink>
    </a:clrScheme>
    <a:fontScheme name="Eik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4F59"/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6_PPT mal JBS">
  <a:themeElements>
    <a:clrScheme name="Jaeren Sparebank">
      <a:dk1>
        <a:srgbClr val="253746"/>
      </a:dk1>
      <a:lt1>
        <a:sysClr val="window" lastClr="FFFFFF"/>
      </a:lt1>
      <a:dk2>
        <a:srgbClr val="000000"/>
      </a:dk2>
      <a:lt2>
        <a:srgbClr val="BEB8B4"/>
      </a:lt2>
      <a:accent1>
        <a:srgbClr val="63B1BC"/>
      </a:accent1>
      <a:accent2>
        <a:srgbClr val="DF4661"/>
      </a:accent2>
      <a:accent3>
        <a:srgbClr val="DFD1A7"/>
      </a:accent3>
      <a:accent4>
        <a:srgbClr val="E6E7E9"/>
      </a:accent4>
      <a:accent5>
        <a:srgbClr val="FFFFFF"/>
      </a:accent5>
      <a:accent6>
        <a:srgbClr val="BEB8B4"/>
      </a:accent6>
      <a:hlink>
        <a:srgbClr val="63B1BC"/>
      </a:hlink>
      <a:folHlink>
        <a:srgbClr val="9CDBD9"/>
      </a:folHlink>
    </a:clrScheme>
    <a:fontScheme name="Eik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4F59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7_PPT mal JBS">
  <a:themeElements>
    <a:clrScheme name="Jaeren Sparebank">
      <a:dk1>
        <a:srgbClr val="253746"/>
      </a:dk1>
      <a:lt1>
        <a:sysClr val="window" lastClr="FFFFFF"/>
      </a:lt1>
      <a:dk2>
        <a:srgbClr val="000000"/>
      </a:dk2>
      <a:lt2>
        <a:srgbClr val="BEB8B4"/>
      </a:lt2>
      <a:accent1>
        <a:srgbClr val="63B1BC"/>
      </a:accent1>
      <a:accent2>
        <a:srgbClr val="DF4661"/>
      </a:accent2>
      <a:accent3>
        <a:srgbClr val="DFD1A7"/>
      </a:accent3>
      <a:accent4>
        <a:srgbClr val="E6E7E9"/>
      </a:accent4>
      <a:accent5>
        <a:srgbClr val="FFFFFF"/>
      </a:accent5>
      <a:accent6>
        <a:srgbClr val="BEB8B4"/>
      </a:accent6>
      <a:hlink>
        <a:srgbClr val="63B1BC"/>
      </a:hlink>
      <a:folHlink>
        <a:srgbClr val="9CDBD9"/>
      </a:folHlink>
    </a:clrScheme>
    <a:fontScheme name="Eik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4F59"/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9_PPT mal JBS">
  <a:themeElements>
    <a:clrScheme name="Jaeren Sparebank">
      <a:dk1>
        <a:srgbClr val="253746"/>
      </a:dk1>
      <a:lt1>
        <a:sysClr val="window" lastClr="FFFFFF"/>
      </a:lt1>
      <a:dk2>
        <a:srgbClr val="000000"/>
      </a:dk2>
      <a:lt2>
        <a:srgbClr val="BEB8B4"/>
      </a:lt2>
      <a:accent1>
        <a:srgbClr val="63B1BC"/>
      </a:accent1>
      <a:accent2>
        <a:srgbClr val="DF4661"/>
      </a:accent2>
      <a:accent3>
        <a:srgbClr val="DFD1A7"/>
      </a:accent3>
      <a:accent4>
        <a:srgbClr val="E6E7E9"/>
      </a:accent4>
      <a:accent5>
        <a:srgbClr val="FFFFFF"/>
      </a:accent5>
      <a:accent6>
        <a:srgbClr val="BEB8B4"/>
      </a:accent6>
      <a:hlink>
        <a:srgbClr val="63B1BC"/>
      </a:hlink>
      <a:folHlink>
        <a:srgbClr val="9CDBD9"/>
      </a:folHlink>
    </a:clrScheme>
    <a:fontScheme name="Eik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4F59"/>
            </a:soli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BS paus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0_PPT mal JBS">
  <a:themeElements>
    <a:clrScheme name="Jaeren Sparebank">
      <a:dk1>
        <a:srgbClr val="253746"/>
      </a:dk1>
      <a:lt1>
        <a:sysClr val="window" lastClr="FFFFFF"/>
      </a:lt1>
      <a:dk2>
        <a:srgbClr val="000000"/>
      </a:dk2>
      <a:lt2>
        <a:srgbClr val="BEB8B4"/>
      </a:lt2>
      <a:accent1>
        <a:srgbClr val="63B1BC"/>
      </a:accent1>
      <a:accent2>
        <a:srgbClr val="DF4661"/>
      </a:accent2>
      <a:accent3>
        <a:srgbClr val="DFD1A7"/>
      </a:accent3>
      <a:accent4>
        <a:srgbClr val="E6E7E9"/>
      </a:accent4>
      <a:accent5>
        <a:srgbClr val="FFFFFF"/>
      </a:accent5>
      <a:accent6>
        <a:srgbClr val="BEB8B4"/>
      </a:accent6>
      <a:hlink>
        <a:srgbClr val="63B1BC"/>
      </a:hlink>
      <a:folHlink>
        <a:srgbClr val="9CDBD9"/>
      </a:folHlink>
    </a:clrScheme>
    <a:fontScheme name="Eik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4F59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PPT mal JBS">
  <a:themeElements>
    <a:clrScheme name="Jaeren Sparebank">
      <a:dk1>
        <a:srgbClr val="253746"/>
      </a:dk1>
      <a:lt1>
        <a:sysClr val="window" lastClr="FFFFFF"/>
      </a:lt1>
      <a:dk2>
        <a:srgbClr val="000000"/>
      </a:dk2>
      <a:lt2>
        <a:srgbClr val="BEB8B4"/>
      </a:lt2>
      <a:accent1>
        <a:srgbClr val="63B1BC"/>
      </a:accent1>
      <a:accent2>
        <a:srgbClr val="DF4661"/>
      </a:accent2>
      <a:accent3>
        <a:srgbClr val="DFD1A7"/>
      </a:accent3>
      <a:accent4>
        <a:srgbClr val="E6E7E9"/>
      </a:accent4>
      <a:accent5>
        <a:srgbClr val="FFFFFF"/>
      </a:accent5>
      <a:accent6>
        <a:srgbClr val="BEB8B4"/>
      </a:accent6>
      <a:hlink>
        <a:srgbClr val="63B1BC"/>
      </a:hlink>
      <a:folHlink>
        <a:srgbClr val="9CDBD9"/>
      </a:folHlink>
    </a:clrScheme>
    <a:fontScheme name="Eik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4F59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PPT mal JBS">
  <a:themeElements>
    <a:clrScheme name="Jaeren Sparebank">
      <a:dk1>
        <a:srgbClr val="253746"/>
      </a:dk1>
      <a:lt1>
        <a:sysClr val="window" lastClr="FFFFFF"/>
      </a:lt1>
      <a:dk2>
        <a:srgbClr val="000000"/>
      </a:dk2>
      <a:lt2>
        <a:srgbClr val="BEB8B4"/>
      </a:lt2>
      <a:accent1>
        <a:srgbClr val="63B1BC"/>
      </a:accent1>
      <a:accent2>
        <a:srgbClr val="DF4661"/>
      </a:accent2>
      <a:accent3>
        <a:srgbClr val="DFD1A7"/>
      </a:accent3>
      <a:accent4>
        <a:srgbClr val="E6E7E9"/>
      </a:accent4>
      <a:accent5>
        <a:srgbClr val="FFFFFF"/>
      </a:accent5>
      <a:accent6>
        <a:srgbClr val="BEB8B4"/>
      </a:accent6>
      <a:hlink>
        <a:srgbClr val="63B1BC"/>
      </a:hlink>
      <a:folHlink>
        <a:srgbClr val="9CDBD9"/>
      </a:folHlink>
    </a:clrScheme>
    <a:fontScheme name="Eik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4F59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PPT mal JBS">
  <a:themeElements>
    <a:clrScheme name="Jaeren Sparebank">
      <a:dk1>
        <a:srgbClr val="253746"/>
      </a:dk1>
      <a:lt1>
        <a:sysClr val="window" lastClr="FFFFFF"/>
      </a:lt1>
      <a:dk2>
        <a:srgbClr val="000000"/>
      </a:dk2>
      <a:lt2>
        <a:srgbClr val="BEB8B4"/>
      </a:lt2>
      <a:accent1>
        <a:srgbClr val="63B1BC"/>
      </a:accent1>
      <a:accent2>
        <a:srgbClr val="DF4661"/>
      </a:accent2>
      <a:accent3>
        <a:srgbClr val="DFD1A7"/>
      </a:accent3>
      <a:accent4>
        <a:srgbClr val="E6E7E9"/>
      </a:accent4>
      <a:accent5>
        <a:srgbClr val="FFFFFF"/>
      </a:accent5>
      <a:accent6>
        <a:srgbClr val="BEB8B4"/>
      </a:accent6>
      <a:hlink>
        <a:srgbClr val="63B1BC"/>
      </a:hlink>
      <a:folHlink>
        <a:srgbClr val="9CDBD9"/>
      </a:folHlink>
    </a:clrScheme>
    <a:fontScheme name="Eik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4F59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PPT mal JBS">
  <a:themeElements>
    <a:clrScheme name="Jaeren Sparebank">
      <a:dk1>
        <a:srgbClr val="253746"/>
      </a:dk1>
      <a:lt1>
        <a:sysClr val="window" lastClr="FFFFFF"/>
      </a:lt1>
      <a:dk2>
        <a:srgbClr val="000000"/>
      </a:dk2>
      <a:lt2>
        <a:srgbClr val="BEB8B4"/>
      </a:lt2>
      <a:accent1>
        <a:srgbClr val="63B1BC"/>
      </a:accent1>
      <a:accent2>
        <a:srgbClr val="DF4661"/>
      </a:accent2>
      <a:accent3>
        <a:srgbClr val="DFD1A7"/>
      </a:accent3>
      <a:accent4>
        <a:srgbClr val="E6E7E9"/>
      </a:accent4>
      <a:accent5>
        <a:srgbClr val="FFFFFF"/>
      </a:accent5>
      <a:accent6>
        <a:srgbClr val="BEB8B4"/>
      </a:accent6>
      <a:hlink>
        <a:srgbClr val="63B1BC"/>
      </a:hlink>
      <a:folHlink>
        <a:srgbClr val="9CDBD9"/>
      </a:folHlink>
    </a:clrScheme>
    <a:fontScheme name="Eik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4F59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8_PPT mal JBS">
  <a:themeElements>
    <a:clrScheme name="Jaeren Sparebank">
      <a:dk1>
        <a:srgbClr val="253746"/>
      </a:dk1>
      <a:lt1>
        <a:sysClr val="window" lastClr="FFFFFF"/>
      </a:lt1>
      <a:dk2>
        <a:srgbClr val="000000"/>
      </a:dk2>
      <a:lt2>
        <a:srgbClr val="BEB8B4"/>
      </a:lt2>
      <a:accent1>
        <a:srgbClr val="63B1BC"/>
      </a:accent1>
      <a:accent2>
        <a:srgbClr val="DF4661"/>
      </a:accent2>
      <a:accent3>
        <a:srgbClr val="DFD1A7"/>
      </a:accent3>
      <a:accent4>
        <a:srgbClr val="E6E7E9"/>
      </a:accent4>
      <a:accent5>
        <a:srgbClr val="FFFFFF"/>
      </a:accent5>
      <a:accent6>
        <a:srgbClr val="BEB8B4"/>
      </a:accent6>
      <a:hlink>
        <a:srgbClr val="63B1BC"/>
      </a:hlink>
      <a:folHlink>
        <a:srgbClr val="9CDBD9"/>
      </a:folHlink>
    </a:clrScheme>
    <a:fontScheme name="Eik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4F59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4_PPT mal JBS">
  <a:themeElements>
    <a:clrScheme name="Jaeren Sparebank">
      <a:dk1>
        <a:srgbClr val="253746"/>
      </a:dk1>
      <a:lt1>
        <a:sysClr val="window" lastClr="FFFFFF"/>
      </a:lt1>
      <a:dk2>
        <a:srgbClr val="000000"/>
      </a:dk2>
      <a:lt2>
        <a:srgbClr val="BEB8B4"/>
      </a:lt2>
      <a:accent1>
        <a:srgbClr val="63B1BC"/>
      </a:accent1>
      <a:accent2>
        <a:srgbClr val="DF4661"/>
      </a:accent2>
      <a:accent3>
        <a:srgbClr val="DFD1A7"/>
      </a:accent3>
      <a:accent4>
        <a:srgbClr val="E6E7E9"/>
      </a:accent4>
      <a:accent5>
        <a:srgbClr val="FFFFFF"/>
      </a:accent5>
      <a:accent6>
        <a:srgbClr val="BEB8B4"/>
      </a:accent6>
      <a:hlink>
        <a:srgbClr val="63B1BC"/>
      </a:hlink>
      <a:folHlink>
        <a:srgbClr val="9CDBD9"/>
      </a:folHlink>
    </a:clrScheme>
    <a:fontScheme name="Eik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4F59"/>
            </a:solidFill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 mal Klepp.potx</Template>
  <TotalTime>121372</TotalTime>
  <Words>1935</Words>
  <Application>Microsoft Office PowerPoint</Application>
  <PresentationFormat>Egendefinert</PresentationFormat>
  <Paragraphs>565</Paragraphs>
  <Slides>37</Slides>
  <Notes>9</Notes>
  <HiddenSlides>1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14</vt:i4>
      </vt:variant>
      <vt:variant>
        <vt:lpstr>Lysbildetitler</vt:lpstr>
      </vt:variant>
      <vt:variant>
        <vt:i4>37</vt:i4>
      </vt:variant>
    </vt:vector>
  </HeadingPairs>
  <TitlesOfParts>
    <vt:vector size="57" baseType="lpstr">
      <vt:lpstr>Arial</vt:lpstr>
      <vt:lpstr>Calibri</vt:lpstr>
      <vt:lpstr>Lucida Sans</vt:lpstr>
      <vt:lpstr>Times New Roman</vt:lpstr>
      <vt:lpstr>Wingdings</vt:lpstr>
      <vt:lpstr>Wingdings 2</vt:lpstr>
      <vt:lpstr>PPT mal JBS</vt:lpstr>
      <vt:lpstr>JBS pauser</vt:lpstr>
      <vt:lpstr>10_PPT mal JBS</vt:lpstr>
      <vt:lpstr>3_PPT mal JBS</vt:lpstr>
      <vt:lpstr>2_PPT mal JBS</vt:lpstr>
      <vt:lpstr>6_PPT mal JBS</vt:lpstr>
      <vt:lpstr>1_PPT mal JBS</vt:lpstr>
      <vt:lpstr>8_PPT mal JBS</vt:lpstr>
      <vt:lpstr>14_PPT mal JBS</vt:lpstr>
      <vt:lpstr>13_PPT mal JBS</vt:lpstr>
      <vt:lpstr>18_PPT mal JBS</vt:lpstr>
      <vt:lpstr>16_PPT mal JBS</vt:lpstr>
      <vt:lpstr>17_PPT mal JBS</vt:lpstr>
      <vt:lpstr>9_PPT mal JBS</vt:lpstr>
      <vt:lpstr>Resultatrapport - Jæren Sparebank</vt:lpstr>
      <vt:lpstr>Jæren Sparebank – en kort oversikt</vt:lpstr>
      <vt:lpstr>Med Jæren som vår hjemmebane</vt:lpstr>
      <vt:lpstr>Markedsleder boliglån på Jæren</vt:lpstr>
      <vt:lpstr>Betydelig høyere utlånsvekst på PM</vt:lpstr>
      <vt:lpstr>Bærekraft i praksis</vt:lpstr>
      <vt:lpstr>Kundeutbytte godkjent i 2021 –  første utbetaling til våren 2022*</vt:lpstr>
      <vt:lpstr>PowerPoint-presentasjon</vt:lpstr>
      <vt:lpstr>Utvikling i resultatposter</vt:lpstr>
      <vt:lpstr>Endring i resultatposter hittil år/fjor</vt:lpstr>
      <vt:lpstr>Endring i res før skatt Q3</vt:lpstr>
      <vt:lpstr>Endring i res før skatt pr 30.09</vt:lpstr>
      <vt:lpstr>Inntekter og kostnader </vt:lpstr>
      <vt:lpstr>Rentenetto</vt:lpstr>
      <vt:lpstr>Forretningskapital og utlån pr årsverk</vt:lpstr>
      <vt:lpstr>Netto renter</vt:lpstr>
      <vt:lpstr>Utlånsmargin - utvikling</vt:lpstr>
      <vt:lpstr>Innskuddsmargin - utvikling</vt:lpstr>
      <vt:lpstr>Netto provisjoner</vt:lpstr>
      <vt:lpstr>Provisjonsinntekter</vt:lpstr>
      <vt:lpstr>Kostnader</vt:lpstr>
      <vt:lpstr>Misligholdte og tapsutsatte lån</vt:lpstr>
      <vt:lpstr>Tapsutvikling og nedskrivninger</vt:lpstr>
      <vt:lpstr>En stabil og solid bank</vt:lpstr>
      <vt:lpstr>Fordeling utlån – egen balanse</vt:lpstr>
      <vt:lpstr>Utlån til kunder – egen balanse</vt:lpstr>
      <vt:lpstr>Utlånsutvikling – stigende trend</vt:lpstr>
      <vt:lpstr>Utlån – volum overført til EBK</vt:lpstr>
      <vt:lpstr>Innskuddsutvikling – stigende trend</vt:lpstr>
      <vt:lpstr>Innlån i obligasjonsmarkedet </vt:lpstr>
      <vt:lpstr>Innlån i obligasjonsmarkedet</vt:lpstr>
      <vt:lpstr>Nøkkeltall - JAREN</vt:lpstr>
      <vt:lpstr>Kursutvikling - JAREN</vt:lpstr>
      <vt:lpstr>Egenkapitalbeviset og eiere</vt:lpstr>
      <vt:lpstr>Oppsummering</vt:lpstr>
      <vt:lpstr>Nøkkeltall for banken</vt:lpstr>
      <vt:lpstr>PowerPoint-presentasjon</vt:lpstr>
    </vt:vector>
  </TitlesOfParts>
  <Company>Eika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Per-Henry</dc:creator>
  <dc:description>Template by addpoint.no</dc:description>
  <cp:lastModifiedBy>Stølsnes Klas (Jæren Sparebank)</cp:lastModifiedBy>
  <cp:revision>4532</cp:revision>
  <cp:lastPrinted>2021-04-23T08:51:00Z</cp:lastPrinted>
  <dcterms:created xsi:type="dcterms:W3CDTF">2013-02-28T11:24:40Z</dcterms:created>
  <dcterms:modified xsi:type="dcterms:W3CDTF">2021-11-16T08:50:01Z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